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78" r:id="rId5"/>
    <p:sldId id="281" r:id="rId6"/>
    <p:sldId id="259" r:id="rId7"/>
    <p:sldId id="260" r:id="rId8"/>
    <p:sldId id="268" r:id="rId9"/>
    <p:sldId id="272" r:id="rId10"/>
    <p:sldId id="263" r:id="rId11"/>
    <p:sldId id="275" r:id="rId12"/>
    <p:sldId id="280" r:id="rId13"/>
    <p:sldId id="279" r:id="rId14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248D1B4-BDA3-4D23-96B0-58C21FD33125}">
          <p14:sldIdLst>
            <p14:sldId id="278"/>
            <p14:sldId id="281"/>
            <p14:sldId id="259"/>
            <p14:sldId id="260"/>
            <p14:sldId id="268"/>
            <p14:sldId id="272"/>
            <p14:sldId id="263"/>
            <p14:sldId id="275"/>
            <p14:sldId id="280"/>
            <p14:sldId id="279"/>
          </p14:sldIdLst>
        </p14:section>
        <p14:section name="Untitled Section" id="{9878C217-4E21-4B0C-866E-F8242A519AF5}">
          <p14:sldIdLst/>
        </p14:section>
        <p14:section name="images" id="{10B01E84-1A95-49DF-9AAC-442B2B1987E9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0" autoAdjust="0"/>
    <p:restoredTop sz="95033" autoAdjust="0"/>
  </p:normalViewPr>
  <p:slideViewPr>
    <p:cSldViewPr snapToGrid="0">
      <p:cViewPr varScale="1">
        <p:scale>
          <a:sx n="68" d="100"/>
          <a:sy n="68" d="100"/>
        </p:scale>
        <p:origin x="966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55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5450C9-30E0-4ACF-BDD1-092463FFFB0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36ABAD-DFC6-41BB-AF76-77EBFA4568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4B5B53D-5B27-46A6-BC33-5A7B7C994D7E}" type="datetime1">
              <a:rPr lang="en-GB" smtClean="0"/>
              <a:t>15/01/2025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AC7E56-E390-43F2-A87A-4A200501E4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6FB9EB-179C-4409-A4AF-09861B235A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762803-C07A-499E-9504-8ED8734DAF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469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CDEC5-1FD3-4648-BC69-FC18E23B5612}" type="datetime1">
              <a:rPr lang="en-GB" smtClean="0"/>
              <a:pPr/>
              <a:t>15/01/2025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CB3F336-7DD2-47CF-A0F3-D1163B2A9C10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47130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422117-C091-2264-ED85-0A21EE0AD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F594F2-7EB9-0B98-9101-B78A419B33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DC7A63-1192-0D7D-6BCB-AE67A5BFA5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E91EC1-DF20-ED0F-2E4F-96CD98372F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CB3F336-7DD2-47CF-A0F3-D1163B2A9C1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394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CB3F336-7DD2-47CF-A0F3-D1163B2A9C1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017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CB3F336-7DD2-47CF-A0F3-D1163B2A9C1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193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CB3F336-7DD2-47CF-A0F3-D1163B2A9C1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022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CB3F336-7DD2-47CF-A0F3-D1163B2A9C1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498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CB3F336-7DD2-47CF-A0F3-D1163B2A9C1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02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CB3F336-7DD2-47CF-A0F3-D1163B2A9C1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724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7343BBF-5896-492F-B293-DE44DE831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00127" y="5095875"/>
            <a:ext cx="4991747" cy="17621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8BC4C36-9C93-4585-BF64-797C379471F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6725" y="466725"/>
            <a:ext cx="11258550" cy="5924550"/>
          </a:xfrm>
          <a:custGeom>
            <a:avLst/>
            <a:gdLst>
              <a:gd name="connsiteX0" fmla="*/ 0 w 11258550"/>
              <a:gd name="connsiteY0" fmla="*/ 0 h 5924550"/>
              <a:gd name="connsiteX1" fmla="*/ 11258550 w 11258550"/>
              <a:gd name="connsiteY1" fmla="*/ 0 h 5924550"/>
              <a:gd name="connsiteX2" fmla="*/ 11258550 w 11258550"/>
              <a:gd name="connsiteY2" fmla="*/ 5924550 h 5924550"/>
              <a:gd name="connsiteX3" fmla="*/ 8125149 w 11258550"/>
              <a:gd name="connsiteY3" fmla="*/ 5924550 h 5924550"/>
              <a:gd name="connsiteX4" fmla="*/ 8125149 w 11258550"/>
              <a:gd name="connsiteY4" fmla="*/ 4629150 h 5924550"/>
              <a:gd name="connsiteX5" fmla="*/ 3133402 w 11258550"/>
              <a:gd name="connsiteY5" fmla="*/ 4629150 h 5924550"/>
              <a:gd name="connsiteX6" fmla="*/ 3133402 w 11258550"/>
              <a:gd name="connsiteY6" fmla="*/ 5924550 h 5924550"/>
              <a:gd name="connsiteX7" fmla="*/ 0 w 11258550"/>
              <a:gd name="connsiteY7" fmla="*/ 5924550 h 592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58550" h="5924550">
                <a:moveTo>
                  <a:pt x="0" y="0"/>
                </a:moveTo>
                <a:lnTo>
                  <a:pt x="11258550" y="0"/>
                </a:lnTo>
                <a:lnTo>
                  <a:pt x="11258550" y="5924550"/>
                </a:lnTo>
                <a:lnTo>
                  <a:pt x="8125149" y="5924550"/>
                </a:lnTo>
                <a:lnTo>
                  <a:pt x="8125149" y="4629150"/>
                </a:lnTo>
                <a:lnTo>
                  <a:pt x="3133402" y="4629150"/>
                </a:lnTo>
                <a:lnTo>
                  <a:pt x="3133402" y="5924550"/>
                </a:lnTo>
                <a:lnTo>
                  <a:pt x="0" y="592455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749D11F-03B6-400D-94E7-177EEBC5C7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60921" y="6176266"/>
            <a:ext cx="4270159" cy="339247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spc="100" baseline="0">
                <a:solidFill>
                  <a:schemeClr val="accent6"/>
                </a:solidFill>
              </a:defRPr>
            </a:lvl1pPr>
          </a:lstStyle>
          <a:p>
            <a:pPr lvl="0" rtl="0"/>
            <a:r>
              <a:rPr lang="en-GB" noProof="0"/>
              <a:t>Click to add name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4C86F7-04B1-4F1F-B4FB-8A3C279360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940" y="5489855"/>
            <a:ext cx="4270248" cy="640080"/>
          </a:xfrm>
        </p:spPr>
        <p:txBody>
          <a:bodyPr rtlCol="0" anchor="t">
            <a:noAutofit/>
          </a:bodyPr>
          <a:lstStyle>
            <a:lvl1pPr algn="ctr">
              <a:lnSpc>
                <a:spcPct val="80000"/>
              </a:lnSpc>
              <a:defRPr sz="5000" cap="all" baseline="0">
                <a:ln w="19050">
                  <a:solidFill>
                    <a:schemeClr val="accent6"/>
                  </a:solidFill>
                </a:ln>
                <a:noFill/>
              </a:defRPr>
            </a:lvl1pPr>
          </a:lstStyle>
          <a:p>
            <a:pPr rtl="0"/>
            <a:r>
              <a:rPr lang="en-GB" noProof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136384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8D0226-3AB8-4591-90BD-C0E6D9A30301}"/>
              </a:ext>
            </a:extLst>
          </p:cNvPr>
          <p:cNvSpPr/>
          <p:nvPr userDrawn="1"/>
        </p:nvSpPr>
        <p:spPr>
          <a:xfrm>
            <a:off x="1780309" y="2761134"/>
            <a:ext cx="2283691" cy="129309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12CA40-DF7D-4358-831F-BC9B8960CBDB}"/>
              </a:ext>
            </a:extLst>
          </p:cNvPr>
          <p:cNvSpPr/>
          <p:nvPr userDrawn="1"/>
        </p:nvSpPr>
        <p:spPr>
          <a:xfrm>
            <a:off x="4979555" y="2761134"/>
            <a:ext cx="2283691" cy="129309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E1A6E6-C76B-400D-9A19-F1B09AD38A3E}"/>
              </a:ext>
            </a:extLst>
          </p:cNvPr>
          <p:cNvSpPr/>
          <p:nvPr userDrawn="1"/>
        </p:nvSpPr>
        <p:spPr>
          <a:xfrm>
            <a:off x="8153400" y="2761134"/>
            <a:ext cx="2283691" cy="129309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E67140AA-40F5-4101-B5AA-DDCDA4906E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53428" y="4178539"/>
            <a:ext cx="2937452" cy="968644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80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1966AA58-3FAC-4126-8C63-16F104203B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07899" y="2977808"/>
            <a:ext cx="1828510" cy="859743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sz="2800" cap="all" spc="1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B430FA7-46C5-4651-8ED7-21284AF012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2674" y="4178539"/>
            <a:ext cx="2937452" cy="968644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80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1C698088-82D8-4D90-AE73-66B661DFCB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07145" y="2977808"/>
            <a:ext cx="1828510" cy="859743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sz="2800" cap="all" spc="1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83FF934E-D2F5-409F-B4EB-CD316340BF3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51920" y="4178539"/>
            <a:ext cx="2937452" cy="968644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80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7E006825-EBAA-451B-AD52-683B7109D50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80990" y="2977808"/>
            <a:ext cx="1828510" cy="859743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sz="2800" cap="all" spc="1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19" name="Date Placeholder 4">
            <a:extLst>
              <a:ext uri="{FF2B5EF4-FFF2-40B4-BE49-F238E27FC236}">
                <a16:creationId xmlns:a16="http://schemas.microsoft.com/office/drawing/2014/main" id="{044D0E17-B284-4856-BBDB-FFF2EBAB97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15753"/>
            <a:ext cx="2743200" cy="205722"/>
          </a:xfrm>
        </p:spPr>
        <p:txBody>
          <a:bodyPr rtlCol="0">
            <a:noAutofit/>
          </a:bodyPr>
          <a:lstStyle/>
          <a:p>
            <a:pPr rtl="0"/>
            <a:r>
              <a:rPr lang="en-GB" noProof="0"/>
              <a:t>8/03/20XX</a:t>
            </a:r>
          </a:p>
        </p:txBody>
      </p:sp>
      <p:sp>
        <p:nvSpPr>
          <p:cNvPr id="20" name="Footer Placeholder 5">
            <a:extLst>
              <a:ext uri="{FF2B5EF4-FFF2-40B4-BE49-F238E27FC236}">
                <a16:creationId xmlns:a16="http://schemas.microsoft.com/office/drawing/2014/main" id="{56B7B285-9E5D-48DB-B740-3FDA433FE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15753"/>
            <a:ext cx="4114800" cy="205722"/>
          </a:xfrm>
        </p:spPr>
        <p:txBody>
          <a:bodyPr rtlCol="0">
            <a:noAutofit/>
          </a:bodyPr>
          <a:lstStyle/>
          <a:p>
            <a:pPr rtl="0"/>
            <a:r>
              <a:rPr lang="en-GB" noProof="0"/>
              <a:t>PITCH DECK</a:t>
            </a:r>
          </a:p>
        </p:txBody>
      </p:sp>
      <p:sp>
        <p:nvSpPr>
          <p:cNvPr id="21" name="Slide Number Placeholder 6">
            <a:extLst>
              <a:ext uri="{FF2B5EF4-FFF2-40B4-BE49-F238E27FC236}">
                <a16:creationId xmlns:a16="http://schemas.microsoft.com/office/drawing/2014/main" id="{73D1A241-8F30-495A-8B68-B8A5CAA1F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5753"/>
            <a:ext cx="2743200" cy="205722"/>
          </a:xfrm>
        </p:spPr>
        <p:txBody>
          <a:bodyPr rtlCol="0">
            <a:noAutofit/>
          </a:bodyPr>
          <a:lstStyle/>
          <a:p>
            <a:pPr rtl="0"/>
            <a:fld id="{BF860B6F-2FE3-4DE6-9496-980E987E7466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C931C97-3E53-4030-A6E5-50E4DF9A1C34}"/>
              </a:ext>
            </a:extLst>
          </p:cNvPr>
          <p:cNvSpPr/>
          <p:nvPr userDrawn="1"/>
        </p:nvSpPr>
        <p:spPr>
          <a:xfrm rot="5400000">
            <a:off x="9766385" y="-1006534"/>
            <a:ext cx="972645" cy="39242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3F8C40A-9F2A-4E97-956E-E8A1BFB94E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1574" y="671808"/>
            <a:ext cx="6408851" cy="639192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r>
              <a:rPr lang="en-GB" noProof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024192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ompet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E1A5FC-3F83-4927-88B5-5BCBA3EA684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33860" y="466725"/>
            <a:ext cx="4858139" cy="5924550"/>
          </a:xfrm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EE9FB-42C5-4A09-A4FE-4DDE8CF93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 noProof="0"/>
              <a:t>8/03/20XX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208DFF-BE58-419E-A8E1-FD9428158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 noProof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24A919-F912-4129-B930-D8A078A8C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BF860B6F-2FE3-4DE6-9496-980E987E7466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7CEA9B97-0004-4411-ABB4-A27F463B89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7045" y="2387634"/>
            <a:ext cx="2824355" cy="3392805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150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ED60F60-B501-479A-A75A-8FD1F97965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7045" y="1804968"/>
            <a:ext cx="2824355" cy="581530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170FD0E-EBE1-4417-BC9D-4CD5F92BFD3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5452" y="2385650"/>
            <a:ext cx="2824355" cy="3392805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150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17738676-CB36-4BE1-A9C9-0215DEEECB1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5452" y="1802984"/>
            <a:ext cx="2824355" cy="581530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438544-38E0-4456-B973-6058B99619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4203" y="671808"/>
            <a:ext cx="6041907" cy="63919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GB" noProof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600868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ompetition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F3F335-C36A-4214-BC97-BB4C97218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 noProof="0"/>
              <a:t>8/03/20XX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CCBA95-53AF-4D84-851A-583238623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 noProof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38AEEC-9F28-4200-B5D7-453E32B3B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BF860B6F-2FE3-4DE6-9496-980E987E7466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D9967FE-B330-4703-9D6E-CC40B84B1030}"/>
              </a:ext>
            </a:extLst>
          </p:cNvPr>
          <p:cNvCxnSpPr>
            <a:cxnSpLocks/>
          </p:cNvCxnSpPr>
          <p:nvPr userDrawn="1"/>
        </p:nvCxnSpPr>
        <p:spPr>
          <a:xfrm>
            <a:off x="6150567" y="2200739"/>
            <a:ext cx="0" cy="346992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BC0FBFA-8000-40C6-8EF3-D30A0A48CBC5}"/>
              </a:ext>
            </a:extLst>
          </p:cNvPr>
          <p:cNvCxnSpPr>
            <a:cxnSpLocks/>
          </p:cNvCxnSpPr>
          <p:nvPr userDrawn="1"/>
        </p:nvCxnSpPr>
        <p:spPr>
          <a:xfrm flipH="1">
            <a:off x="2545167" y="3935702"/>
            <a:ext cx="7101667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2DCC767D-316F-42DA-9712-29C185B762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78036" y="1767731"/>
            <a:ext cx="1706966" cy="426393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name</a:t>
            </a:r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id="{DC3AF654-39ED-4B70-9A85-34D9DC793D5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78035" y="5683895"/>
            <a:ext cx="1706966" cy="426393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name</a:t>
            </a:r>
          </a:p>
        </p:txBody>
      </p:sp>
      <p:sp>
        <p:nvSpPr>
          <p:cNvPr id="55" name="Text Placeholder 10">
            <a:extLst>
              <a:ext uri="{FF2B5EF4-FFF2-40B4-BE49-F238E27FC236}">
                <a16:creationId xmlns:a16="http://schemas.microsoft.com/office/drawing/2014/main" id="{3E0B0DF9-E558-439A-9B7D-4C600008B0D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200" y="3792884"/>
            <a:ext cx="1706966" cy="426393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r">
              <a:buNone/>
              <a:defRPr sz="1400" cap="all" spc="1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name</a:t>
            </a:r>
          </a:p>
        </p:txBody>
      </p:sp>
      <p:sp>
        <p:nvSpPr>
          <p:cNvPr id="56" name="Text Placeholder 10">
            <a:extLst>
              <a:ext uri="{FF2B5EF4-FFF2-40B4-BE49-F238E27FC236}">
                <a16:creationId xmlns:a16="http://schemas.microsoft.com/office/drawing/2014/main" id="{6BB9DF13-A501-4465-8844-F8ADFE8BED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46834" y="3792884"/>
            <a:ext cx="1706966" cy="426393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buNone/>
              <a:defRPr sz="1400" cap="all" spc="1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name</a:t>
            </a:r>
          </a:p>
        </p:txBody>
      </p:sp>
      <p:sp>
        <p:nvSpPr>
          <p:cNvPr id="57" name="Text Placeholder 10">
            <a:extLst>
              <a:ext uri="{FF2B5EF4-FFF2-40B4-BE49-F238E27FC236}">
                <a16:creationId xmlns:a16="http://schemas.microsoft.com/office/drawing/2014/main" id="{D23EF573-9496-4229-ABB9-B58C441687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85000" y="2740969"/>
            <a:ext cx="1929792" cy="426393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2000" cap="all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name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6C96D231-4BEB-47C0-BC89-3D69A5E0DD1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59358" y="4263233"/>
            <a:ext cx="913553" cy="426393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name</a:t>
            </a:r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18B3BFCC-5202-4CF7-8748-EA1165299B9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945805" y="5001059"/>
            <a:ext cx="913553" cy="426393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name</a:t>
            </a:r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0F78A8C0-E488-4B82-A881-BAF70EF5261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28224" y="4328700"/>
            <a:ext cx="913553" cy="426393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name</a:t>
            </a:r>
          </a:p>
        </p:txBody>
      </p:sp>
      <p:sp>
        <p:nvSpPr>
          <p:cNvPr id="61" name="Text Placeholder 10">
            <a:extLst>
              <a:ext uri="{FF2B5EF4-FFF2-40B4-BE49-F238E27FC236}">
                <a16:creationId xmlns:a16="http://schemas.microsoft.com/office/drawing/2014/main" id="{9CBF7863-921B-428D-857E-AC4D195E887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64942" y="4956195"/>
            <a:ext cx="913553" cy="426393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name</a:t>
            </a:r>
          </a:p>
        </p:txBody>
      </p:sp>
      <p:sp>
        <p:nvSpPr>
          <p:cNvPr id="62" name="Text Placeholder 10">
            <a:extLst>
              <a:ext uri="{FF2B5EF4-FFF2-40B4-BE49-F238E27FC236}">
                <a16:creationId xmlns:a16="http://schemas.microsoft.com/office/drawing/2014/main" id="{3818CA49-6F16-4527-9CE5-335D522ECAA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96547" y="2870279"/>
            <a:ext cx="913553" cy="426393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name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A8460B-1230-475A-839A-BB0365A3D5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4203" y="671807"/>
            <a:ext cx="10629597" cy="645807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GB" noProof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74389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wth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3D11A1-D567-4DE9-AFD4-7A6BC7C300C1}"/>
              </a:ext>
            </a:extLst>
          </p:cNvPr>
          <p:cNvSpPr/>
          <p:nvPr userDrawn="1"/>
        </p:nvSpPr>
        <p:spPr>
          <a:xfrm>
            <a:off x="4483944" y="2406747"/>
            <a:ext cx="3200401" cy="1127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398470-6F00-41F0-B63E-42C03BC992F8}"/>
              </a:ext>
            </a:extLst>
          </p:cNvPr>
          <p:cNvSpPr/>
          <p:nvPr userDrawn="1"/>
        </p:nvSpPr>
        <p:spPr>
          <a:xfrm>
            <a:off x="4489659" y="2406748"/>
            <a:ext cx="3191933" cy="31851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06A024-E68E-4F1C-887D-415804C89479}"/>
              </a:ext>
            </a:extLst>
          </p:cNvPr>
          <p:cNvSpPr/>
          <p:nvPr userDrawn="1"/>
        </p:nvSpPr>
        <p:spPr>
          <a:xfrm>
            <a:off x="8284843" y="2406747"/>
            <a:ext cx="3200401" cy="1127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3C2448-350F-482F-92C0-4F1495265933}"/>
              </a:ext>
            </a:extLst>
          </p:cNvPr>
          <p:cNvSpPr/>
          <p:nvPr userDrawn="1"/>
        </p:nvSpPr>
        <p:spPr>
          <a:xfrm>
            <a:off x="8290558" y="2406748"/>
            <a:ext cx="3191933" cy="31851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1BFB613-F647-4C24-8072-6BA560C2CF35}"/>
              </a:ext>
            </a:extLst>
          </p:cNvPr>
          <p:cNvSpPr/>
          <p:nvPr userDrawn="1"/>
        </p:nvSpPr>
        <p:spPr>
          <a:xfrm rot="5400000">
            <a:off x="9766385" y="-1006534"/>
            <a:ext cx="972645" cy="39242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52D8BE-09E0-4B54-871E-627BA3688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 noProof="0"/>
              <a:t>8/03/20XX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158535-C39C-4032-BC07-CC7DA7456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 noProof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638FD9-7569-4F67-9902-EA32B7F93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BF860B6F-2FE3-4DE6-9496-980E987E746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36849D09-65B8-4E5C-986A-AB5E3748D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81350" y="1221488"/>
            <a:ext cx="5829300" cy="537864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2000" cap="none" spc="100" baseline="0">
                <a:solidFill>
                  <a:schemeClr val="tx1"/>
                </a:solidFill>
                <a:latin typeface="Seaford" panose="020B0502030303020204" pitchFamily="34" charset="0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AC480B-19BB-48E2-8BEF-4AA0680D32DE}"/>
              </a:ext>
            </a:extLst>
          </p:cNvPr>
          <p:cNvSpPr/>
          <p:nvPr userDrawn="1"/>
        </p:nvSpPr>
        <p:spPr>
          <a:xfrm>
            <a:off x="691513" y="2406747"/>
            <a:ext cx="3200401" cy="1127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C09E39-FAAE-43BC-8BD6-08DC89C45F5B}"/>
              </a:ext>
            </a:extLst>
          </p:cNvPr>
          <p:cNvSpPr/>
          <p:nvPr userDrawn="1"/>
        </p:nvSpPr>
        <p:spPr>
          <a:xfrm>
            <a:off x="697228" y="2406748"/>
            <a:ext cx="3191933" cy="31851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07156FBE-72BD-4A64-99F7-1ABAA272A0F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28" y="2683198"/>
            <a:ext cx="2667000" cy="609180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2000" cap="all" spc="1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0AEE629F-FF1D-44AE-B728-8EA70D72A35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50644" y="2683198"/>
            <a:ext cx="2667000" cy="609180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2000" cap="all" spc="1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5C4D74F9-C022-4D89-9C64-1A0A5FD3A6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51543" y="2683198"/>
            <a:ext cx="2667000" cy="609180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2000" cap="all" spc="1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75D06BD1-5247-47AE-87C4-5720ED5AC7F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3928" y="3778623"/>
            <a:ext cx="2667000" cy="1558104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FD3684C2-E9CD-4A2A-993D-ABF39BD30C2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50644" y="3778623"/>
            <a:ext cx="2667000" cy="1558104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A960BEA5-C2B5-456D-8982-4C8A8E7EE68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551543" y="3778623"/>
            <a:ext cx="2667000" cy="1558104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CDC00CA-B925-48D9-91B3-A79A59C280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1350" y="671807"/>
            <a:ext cx="5829300" cy="639192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en-GB" noProof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974638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336D74-17F7-4684-B610-18AB1682D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 noProof="0"/>
              <a:t>8/03/20XX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1FBB6F-A08B-41AD-8AD2-DC5AE674E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 noProof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FA4285-BB73-4E13-BBDF-3F14D2AD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BF860B6F-2FE3-4DE6-9496-980E987E746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F28238E-356F-43CD-AA8F-3BC1FA26B6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7900" y="1172060"/>
            <a:ext cx="5829300" cy="537864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2000" cap="none" spc="100" baseline="0">
                <a:solidFill>
                  <a:schemeClr val="tx1"/>
                </a:solidFill>
                <a:latin typeface="Seaford" panose="020B0502030303020204" pitchFamily="34" charset="0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050BF9B7-44D3-43B3-8650-0E38FB9F802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85497" y="2172381"/>
            <a:ext cx="4487220" cy="44876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buNone/>
              <a:defRPr sz="1800" cap="none" spc="2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title</a:t>
            </a:r>
          </a:p>
        </p:txBody>
      </p:sp>
      <p:sp>
        <p:nvSpPr>
          <p:cNvPr id="51" name="Text Placeholder 10">
            <a:extLst>
              <a:ext uri="{FF2B5EF4-FFF2-40B4-BE49-F238E27FC236}">
                <a16:creationId xmlns:a16="http://schemas.microsoft.com/office/drawing/2014/main" id="{00A34C87-263B-4C39-95B1-6A3E78FC4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10838" y="2172381"/>
            <a:ext cx="5007023" cy="44876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buNone/>
              <a:defRPr sz="1800" cap="none" spc="2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8FDE5E1-CA4F-47D6-B408-560DFA59D301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906463" y="2752724"/>
            <a:ext cx="5007022" cy="3292475"/>
          </a:xfrm>
        </p:spPr>
        <p:txBody>
          <a:bodyPr rtlCol="0">
            <a:noAutofit/>
          </a:bodyPr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3" name="Content Placeholder 9">
            <a:extLst>
              <a:ext uri="{FF2B5EF4-FFF2-40B4-BE49-F238E27FC236}">
                <a16:creationId xmlns:a16="http://schemas.microsoft.com/office/drawing/2014/main" id="{E8933B94-68E9-4F8A-95B3-C8A867B06FF5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6785497" y="2747768"/>
            <a:ext cx="4500041" cy="3292475"/>
          </a:xfrm>
        </p:spPr>
        <p:txBody>
          <a:bodyPr rtlCol="0">
            <a:noAutofit/>
          </a:bodyPr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997C22C-C02E-4D5D-866A-A163E2B47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7900" y="671808"/>
            <a:ext cx="5829300" cy="63919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GB" noProof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967859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Year Action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99">
            <a:extLst>
              <a:ext uri="{FF2B5EF4-FFF2-40B4-BE49-F238E27FC236}">
                <a16:creationId xmlns:a16="http://schemas.microsoft.com/office/drawing/2014/main" id="{9A6EC546-1FDF-48B1-BB0F-4069A4AF6B46}"/>
              </a:ext>
            </a:extLst>
          </p:cNvPr>
          <p:cNvSpPr/>
          <p:nvPr userDrawn="1"/>
        </p:nvSpPr>
        <p:spPr>
          <a:xfrm rot="5400000">
            <a:off x="1338026" y="-868210"/>
            <a:ext cx="972645" cy="36476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8787A3-6FE4-43A8-B38B-0F6A2EF11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 noProof="0"/>
              <a:t>8/03/20XX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E0A1E-0F1E-4FFE-B209-3D9679190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 noProof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999867-6933-40F9-BEA0-F30FA6975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BF860B6F-2FE3-4DE6-9496-980E987E746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0E72126-EBC8-4AA7-AA53-38A15FDEC6E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12346" y="3170170"/>
            <a:ext cx="495300" cy="652276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C44CA5E4-4215-49A0-86F5-2C4847D87E6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01761" y="3170170"/>
            <a:ext cx="495300" cy="652276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735C1917-DDF3-4A5B-AEB9-E0FBD98EC51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1176" y="3170170"/>
            <a:ext cx="495300" cy="652276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D0FF36A3-BF35-4A36-ADAB-547CA8CAED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80591" y="3170170"/>
            <a:ext cx="495300" cy="652276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3BE85149-0E6D-4CDC-82B6-EF6894D9C90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10807" y="3170170"/>
            <a:ext cx="615310" cy="652276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66E8B6B5-41D1-4EC9-84EF-1989A504B7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59421" y="3170170"/>
            <a:ext cx="495300" cy="652276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0F13F401-A13F-4EF3-88FC-D517D7F7BA5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48836" y="3170170"/>
            <a:ext cx="495300" cy="652276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94639D5D-D529-4EF5-9EF8-8C9B3715A28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38251" y="3170170"/>
            <a:ext cx="495300" cy="652276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45E22B01-C64B-4A03-9118-68BCAECC32F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27666" y="3170170"/>
            <a:ext cx="495300" cy="652276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04BA50FF-5CC3-4F90-9AA6-5942DF634BA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817081" y="3170170"/>
            <a:ext cx="495300" cy="652276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5B3EEE7C-67C5-49ED-A602-F8E162B21AA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06496" y="3170170"/>
            <a:ext cx="495300" cy="652276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EE91B34F-5506-49A1-8594-9259C64066F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395907" y="3170170"/>
            <a:ext cx="495300" cy="652276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6A7D7592-A438-4BE7-82A5-188EF3B7021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12346" y="4871997"/>
            <a:ext cx="495300" cy="652272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70F1DE9A-9607-4D77-B1CA-EA7A15A4CAC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01761" y="4871997"/>
            <a:ext cx="495300" cy="652272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FE726AB2-7D79-4CF4-ACA3-327A065CAA1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291176" y="4871997"/>
            <a:ext cx="495300" cy="652272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07991841-3C5D-4E23-ACEF-AC0C7BA2866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080591" y="4871997"/>
            <a:ext cx="495300" cy="652272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E827F407-DC92-4E39-85F3-56B3405B23A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810807" y="4871997"/>
            <a:ext cx="615310" cy="652272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ADBEC4B1-A92B-4923-B3C2-44570B971C8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659421" y="4871997"/>
            <a:ext cx="495300" cy="652272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32CD6E05-4E76-4ADF-9FC8-4321B2B9600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48836" y="4871997"/>
            <a:ext cx="495300" cy="652272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3D40BE94-38F8-48B0-9A42-DA1A4197504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38251" y="4871997"/>
            <a:ext cx="495300" cy="652272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CCFECD0B-5901-4EBC-92AA-3DE8CD1132D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27666" y="4871997"/>
            <a:ext cx="495300" cy="652272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B173BBB1-992E-4C62-B6EF-38E5859DA79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817081" y="4871997"/>
            <a:ext cx="495300" cy="652272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83639117-6091-4743-897D-3E5F4468CCA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606496" y="4871997"/>
            <a:ext cx="495300" cy="652272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B7A64542-4E5B-4701-845E-5101F87E110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0395907" y="4871997"/>
            <a:ext cx="495300" cy="652272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52" name="Text Placeholder 14">
            <a:extLst>
              <a:ext uri="{FF2B5EF4-FFF2-40B4-BE49-F238E27FC236}">
                <a16:creationId xmlns:a16="http://schemas.microsoft.com/office/drawing/2014/main" id="{0F74B4EA-4966-4ABC-8DFD-01157881B81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6804" y="2720679"/>
            <a:ext cx="1021001" cy="501726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sz="2000" cap="none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Add year</a:t>
            </a:r>
          </a:p>
        </p:txBody>
      </p:sp>
      <p:sp>
        <p:nvSpPr>
          <p:cNvPr id="53" name="Text Placeholder 14">
            <a:extLst>
              <a:ext uri="{FF2B5EF4-FFF2-40B4-BE49-F238E27FC236}">
                <a16:creationId xmlns:a16="http://schemas.microsoft.com/office/drawing/2014/main" id="{D7536456-E749-466F-8EFA-F33D8281227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96804" y="4418755"/>
            <a:ext cx="1021001" cy="501726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sz="2000" cap="none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Add year</a:t>
            </a:r>
          </a:p>
        </p:txBody>
      </p:sp>
      <p:sp>
        <p:nvSpPr>
          <p:cNvPr id="54" name="Text Placeholder 14">
            <a:extLst>
              <a:ext uri="{FF2B5EF4-FFF2-40B4-BE49-F238E27FC236}">
                <a16:creationId xmlns:a16="http://schemas.microsoft.com/office/drawing/2014/main" id="{A6C85040-3D7A-4FD1-B96E-3ED73836766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029367" y="2120620"/>
            <a:ext cx="1440088" cy="549528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55" name="Text Placeholder 14">
            <a:extLst>
              <a:ext uri="{FF2B5EF4-FFF2-40B4-BE49-F238E27FC236}">
                <a16:creationId xmlns:a16="http://schemas.microsoft.com/office/drawing/2014/main" id="{966941C8-0858-4060-8F85-A63D40D0587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397612" y="2120620"/>
            <a:ext cx="1440088" cy="549528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56" name="Text Placeholder 14">
            <a:extLst>
              <a:ext uri="{FF2B5EF4-FFF2-40B4-BE49-F238E27FC236}">
                <a16:creationId xmlns:a16="http://schemas.microsoft.com/office/drawing/2014/main" id="{B66D6339-390D-45A7-BBF7-ADB8D6A0168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344687" y="2120620"/>
            <a:ext cx="1440088" cy="549528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57" name="Text Placeholder 14">
            <a:extLst>
              <a:ext uri="{FF2B5EF4-FFF2-40B4-BE49-F238E27FC236}">
                <a16:creationId xmlns:a16="http://schemas.microsoft.com/office/drawing/2014/main" id="{89C25EC2-6755-441D-BD59-204C60EFD6A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029367" y="3854752"/>
            <a:ext cx="1440088" cy="55716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58" name="Text Placeholder 14">
            <a:extLst>
              <a:ext uri="{FF2B5EF4-FFF2-40B4-BE49-F238E27FC236}">
                <a16:creationId xmlns:a16="http://schemas.microsoft.com/office/drawing/2014/main" id="{5AA552AB-DFEE-4CE4-9596-F63F557FD47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976442" y="3854752"/>
            <a:ext cx="1440088" cy="55716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none" spc="10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59" name="Text Placeholder 14">
            <a:extLst>
              <a:ext uri="{FF2B5EF4-FFF2-40B4-BE49-F238E27FC236}">
                <a16:creationId xmlns:a16="http://schemas.microsoft.com/office/drawing/2014/main" id="{8AA79F31-661A-42DB-97E9-B3633BF6622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923517" y="3854752"/>
            <a:ext cx="1440088" cy="55716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71E1E5-ACAD-4ED5-AAF2-539AF0733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71808"/>
            <a:ext cx="10515600" cy="661924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GB" noProof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80835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DFB87B-D4AD-42B4-8993-D5BD0311C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8/03/20XX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BDA0E7-08C2-442E-A8B3-F1218B69F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9842E0-2E48-4C5C-9EC5-429BF2DA4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fld id="{BF860B6F-2FE3-4DE6-9496-980E987E746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A3808EC-BC22-46D4-895E-0A67F6EE1907}"/>
              </a:ext>
            </a:extLst>
          </p:cNvPr>
          <p:cNvSpPr/>
          <p:nvPr userDrawn="1"/>
        </p:nvSpPr>
        <p:spPr>
          <a:xfrm>
            <a:off x="9393543" y="0"/>
            <a:ext cx="1855263" cy="44599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783E2FE-F5EA-4C43-BC5B-23330B11D4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5400000">
            <a:off x="8333552" y="3930709"/>
            <a:ext cx="3975244" cy="996551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GB" noProof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578592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 4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40F7723-F5B1-4A97-921F-93E42B12D62B}"/>
              </a:ext>
            </a:extLst>
          </p:cNvPr>
          <p:cNvSpPr/>
          <p:nvPr userDrawn="1"/>
        </p:nvSpPr>
        <p:spPr>
          <a:xfrm>
            <a:off x="4659086" y="0"/>
            <a:ext cx="753291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670FDF-6533-4E3F-94A4-2548DA2F9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 noProof="0"/>
              <a:t>8/03/20XX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DB69DE-3108-4A10-8EDD-EC2EF3F52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 noProof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9B337B-1B07-4B9D-9563-C5E433F83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BF860B6F-2FE3-4DE6-9496-980E987E746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FA44B00A-A50E-49C2-AE8C-E243734442A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31913" y="671944"/>
            <a:ext cx="2013133" cy="1697455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0A1A7F-BD7F-4CB8-A8BD-C7DDCD62C9A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94627" y="2426760"/>
            <a:ext cx="2487705" cy="411277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buNone/>
              <a:defRPr sz="16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Add name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4253CF9-87EA-4162-8CBD-63E10EBEB6E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94627" y="2801755"/>
            <a:ext cx="2487705" cy="435631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ctr">
              <a:buNone/>
              <a:defRPr sz="14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Add title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F099E8E6-E766-4B5B-8E98-7D92E8F91A9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038065" y="671944"/>
            <a:ext cx="2013133" cy="1697455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A3AC6007-1F43-4D93-842F-2E1F01D19B2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00779" y="2426197"/>
            <a:ext cx="2487705" cy="411277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buNone/>
              <a:defRPr sz="16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Add name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85EC4308-1195-47F4-A415-8637701ADF8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00779" y="2801192"/>
            <a:ext cx="2487705" cy="435631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ctr">
              <a:buNone/>
              <a:defRPr sz="14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Add title</a:t>
            </a:r>
          </a:p>
        </p:txBody>
      </p:sp>
      <p:sp>
        <p:nvSpPr>
          <p:cNvPr id="38" name="Picture Placeholder 9">
            <a:extLst>
              <a:ext uri="{FF2B5EF4-FFF2-40B4-BE49-F238E27FC236}">
                <a16:creationId xmlns:a16="http://schemas.microsoft.com/office/drawing/2014/main" id="{8E583185-DBE3-45E6-B367-B88C50A91CEA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031913" y="3494316"/>
            <a:ext cx="2013133" cy="1697455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0B472BE4-F051-416A-AFCF-53E847C3E54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794627" y="5249132"/>
            <a:ext cx="2487705" cy="411277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buNone/>
              <a:defRPr sz="16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Add name</a:t>
            </a: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FF4A7512-D4D0-4D2E-A300-C5EE0AC2EC8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794627" y="5624127"/>
            <a:ext cx="2487705" cy="435631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ctr">
              <a:buNone/>
              <a:defRPr sz="14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Add title</a:t>
            </a:r>
          </a:p>
        </p:txBody>
      </p:sp>
      <p:sp>
        <p:nvSpPr>
          <p:cNvPr id="41" name="Picture Placeholder 9">
            <a:extLst>
              <a:ext uri="{FF2B5EF4-FFF2-40B4-BE49-F238E27FC236}">
                <a16:creationId xmlns:a16="http://schemas.microsoft.com/office/drawing/2014/main" id="{7CBE80F1-F6E2-416E-9F4A-EBE15E0F94A5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9038065" y="3494316"/>
            <a:ext cx="2013133" cy="1697455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B9A76D07-863C-4818-9D9C-99B8F83B8F4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800779" y="5248569"/>
            <a:ext cx="2487705" cy="411277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buNone/>
              <a:defRPr sz="16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Add name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822CAEC7-C513-41B6-9F77-3D5481F849E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800779" y="5623564"/>
            <a:ext cx="2487705" cy="435631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ctr">
              <a:buNone/>
              <a:defRPr sz="14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Add 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C03895-E987-4148-AB13-798D65CB7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2238083" y="2746661"/>
            <a:ext cx="4907372" cy="1076155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en-GB" noProof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289745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 8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A64182B-9BBA-4B44-BC53-045107E9371D}"/>
              </a:ext>
            </a:extLst>
          </p:cNvPr>
          <p:cNvSpPr/>
          <p:nvPr userDrawn="1"/>
        </p:nvSpPr>
        <p:spPr>
          <a:xfrm>
            <a:off x="2754086" y="0"/>
            <a:ext cx="943791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DA1795-FD62-4E99-989E-A14C0571A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 noProof="0"/>
              <a:t>8/03/20XX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25EE35-717E-4E9F-A75B-366341B39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 noProof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C606A6-DC50-4DDF-8621-3D530D52B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BF860B6F-2FE3-4DE6-9496-980E987E746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9DE112EE-5EA4-49AF-8AF9-754D30C1448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758452" y="1190975"/>
            <a:ext cx="1415744" cy="1193742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3210BF0-55FD-4D41-9458-4492BAD292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74958" y="2442078"/>
            <a:ext cx="1982733" cy="411277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Add name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A739369F-4EDD-4B19-8395-084759667B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74958" y="2746735"/>
            <a:ext cx="1982733" cy="617787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Add title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A72E3657-9D29-484E-819B-67EA4ADC474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858792" y="1190975"/>
            <a:ext cx="1415744" cy="1193742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3E59867B-1A93-4A9B-9C2E-AE7B5FCF510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75298" y="2442078"/>
            <a:ext cx="1982733" cy="411277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Add name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690192BD-CD3C-44D3-9A9A-8782B80F765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75298" y="2746735"/>
            <a:ext cx="1982733" cy="617787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Add title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75E378BE-4D71-48F2-BA16-CCF8158EF7E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959132" y="1190975"/>
            <a:ext cx="1415744" cy="1193742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80F28DC9-C26A-4D42-8BFA-540BB696E04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675638" y="2442078"/>
            <a:ext cx="1982733" cy="411277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Add name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9642AD6D-085C-424D-B340-7731A4F95D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75638" y="2746735"/>
            <a:ext cx="1982733" cy="617787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Add title</a:t>
            </a:r>
          </a:p>
        </p:txBody>
      </p:sp>
      <p:sp>
        <p:nvSpPr>
          <p:cNvPr id="23" name="Picture Placeholder 9">
            <a:extLst>
              <a:ext uri="{FF2B5EF4-FFF2-40B4-BE49-F238E27FC236}">
                <a16:creationId xmlns:a16="http://schemas.microsoft.com/office/drawing/2014/main" id="{9CD02B3D-3B05-4CE4-98EF-4772E813751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0059471" y="1190975"/>
            <a:ext cx="1415744" cy="1193742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758AF150-35C5-4E99-97F8-798A80E52A7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775977" y="2442078"/>
            <a:ext cx="1982733" cy="411277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Add name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B02EB253-A55A-4EC6-A5A8-ABACCF75D01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775977" y="2746735"/>
            <a:ext cx="1982733" cy="617787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Add title</a:t>
            </a:r>
          </a:p>
        </p:txBody>
      </p:sp>
      <p:sp>
        <p:nvSpPr>
          <p:cNvPr id="26" name="Picture Placeholder 9">
            <a:extLst>
              <a:ext uri="{FF2B5EF4-FFF2-40B4-BE49-F238E27FC236}">
                <a16:creationId xmlns:a16="http://schemas.microsoft.com/office/drawing/2014/main" id="{1A02BB49-28DB-48E5-8959-D36C9840302C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758452" y="3742368"/>
            <a:ext cx="1415744" cy="1193742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03C6BE33-794C-464D-886A-DB31DC137B0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74958" y="4993471"/>
            <a:ext cx="1982733" cy="411277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Add name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51088B84-C9AE-4E0F-BE0B-7691872F789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74958" y="5298128"/>
            <a:ext cx="1982733" cy="580994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Add title</a:t>
            </a:r>
          </a:p>
        </p:txBody>
      </p:sp>
      <p:sp>
        <p:nvSpPr>
          <p:cNvPr id="29" name="Picture Placeholder 9">
            <a:extLst>
              <a:ext uri="{FF2B5EF4-FFF2-40B4-BE49-F238E27FC236}">
                <a16:creationId xmlns:a16="http://schemas.microsoft.com/office/drawing/2014/main" id="{EC807298-9742-4D0C-86D4-A25C5ED3069C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858792" y="3742368"/>
            <a:ext cx="1415744" cy="1193742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7B94081A-B2B7-439C-B7CA-91A63FB88DF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75298" y="4993471"/>
            <a:ext cx="1982733" cy="411277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Add name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875898E2-098E-4BDE-8BA8-C1D0755D7EB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575298" y="5298128"/>
            <a:ext cx="1982733" cy="580994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Add title</a:t>
            </a:r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EEB78526-379C-43C5-ABE7-2F184FC309A1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7959132" y="3742368"/>
            <a:ext cx="1415744" cy="1193742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FAA9378E-4336-4D84-9033-052E57D5470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675638" y="4993471"/>
            <a:ext cx="1982733" cy="411277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Add name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4AF0D6AA-392E-489E-8457-370F653057E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675638" y="5298128"/>
            <a:ext cx="1982733" cy="580994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Add title</a:t>
            </a:r>
          </a:p>
        </p:txBody>
      </p:sp>
      <p:sp>
        <p:nvSpPr>
          <p:cNvPr id="35" name="Picture Placeholder 9">
            <a:extLst>
              <a:ext uri="{FF2B5EF4-FFF2-40B4-BE49-F238E27FC236}">
                <a16:creationId xmlns:a16="http://schemas.microsoft.com/office/drawing/2014/main" id="{515D701A-667D-41D8-B25B-72B088C7E9E4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10059471" y="3742368"/>
            <a:ext cx="1415744" cy="1193742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D0AB2C67-89B8-459B-BB18-3655BA5AB35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775977" y="4993471"/>
            <a:ext cx="1982733" cy="411277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Add name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88DB254D-C387-4A49-A475-DA300A71317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775977" y="5298128"/>
            <a:ext cx="1982733" cy="580994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Add title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3C00339E-E516-47A3-98FD-7904488645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332219" y="2746661"/>
            <a:ext cx="4907372" cy="1076155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en-GB" noProof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710110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516B3E-BF5D-4CBE-AA15-FEAD2B0B9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 noProof="0"/>
              <a:t>8/03/20XX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C6F15C-2031-4B28-91FF-8532EFEE8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 noProof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847681-AA55-4F94-8741-812FB362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BF860B6F-2FE3-4DE6-9496-980E987E746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FB5880F-F841-4DE6-B266-C373510AF249}"/>
              </a:ext>
            </a:extLst>
          </p:cNvPr>
          <p:cNvSpPr/>
          <p:nvPr userDrawn="1"/>
        </p:nvSpPr>
        <p:spPr>
          <a:xfrm rot="5400000">
            <a:off x="9766385" y="-1006534"/>
            <a:ext cx="972645" cy="39242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388B7164-58B7-4BB5-998B-0E7F664D929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562550" y="3063183"/>
            <a:ext cx="2387816" cy="44876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80000"/>
              </a:lnSpc>
              <a:buNone/>
              <a:defRPr sz="2400" cap="all" spc="2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title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4CB6F5B2-F117-4AD5-9C54-96006D152F1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3226739" y="3063183"/>
            <a:ext cx="2387816" cy="44876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80000"/>
              </a:lnSpc>
              <a:buNone/>
              <a:defRPr sz="2400" cap="all" spc="2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title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60636773-D205-448C-8DD8-8BBC3AFC256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5857430" y="3063181"/>
            <a:ext cx="2387816" cy="44876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80000"/>
              </a:lnSpc>
              <a:buNone/>
              <a:defRPr sz="2400" cap="all" spc="2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title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6CD4F0A7-B003-44EA-AD28-A4B13CCE892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8520742" y="3063180"/>
            <a:ext cx="2387816" cy="44876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80000"/>
              </a:lnSpc>
              <a:buNone/>
              <a:defRPr sz="2400" cap="all" spc="2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title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3CEEA233-6913-4525-8B47-39C2814EEF4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5154557"/>
            <a:ext cx="2449286" cy="1003155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718C63E6-2425-4D8D-99C9-99B35F978A8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4525420"/>
            <a:ext cx="2449286" cy="639192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AEB3CF35-C4EC-42DA-B265-89015DF0350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36069" y="5154557"/>
            <a:ext cx="2449286" cy="1003155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A1B05A3F-5647-4FA8-AAB1-0438B6F6DD1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36069" y="4525420"/>
            <a:ext cx="2449286" cy="639192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67059F7A-88D8-4E2F-A6F4-6CF5F194D54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11909" y="5154557"/>
            <a:ext cx="2449286" cy="1003155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CB25228C-31FC-4E25-80B1-8FAD0909BE7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11909" y="4525420"/>
            <a:ext cx="2449286" cy="639192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E3BCA350-B685-4ADC-9FC8-23180729767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904516" y="5154557"/>
            <a:ext cx="2449286" cy="1003155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F75319BC-EF3B-4B55-9663-E04ED5DBC88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904516" y="4525420"/>
            <a:ext cx="2449286" cy="639192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E10C144-C9A1-43BD-9C8A-183A065E24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7694" y="658420"/>
            <a:ext cx="3472731" cy="66596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r>
              <a:rPr lang="en-GB" noProof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786022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96E7A44-0539-4C8E-ABEB-E56B131C4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29326" y="2152651"/>
            <a:ext cx="6162674" cy="29098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00CB7D0-0851-45AD-932F-0A0BD59CCB0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466726"/>
            <a:ext cx="6848474" cy="6391274"/>
          </a:xfrm>
          <a:custGeom>
            <a:avLst/>
            <a:gdLst>
              <a:gd name="connsiteX0" fmla="*/ 0 w 6848474"/>
              <a:gd name="connsiteY0" fmla="*/ 0 h 6391274"/>
              <a:gd name="connsiteX1" fmla="*/ 6848474 w 6848474"/>
              <a:gd name="connsiteY1" fmla="*/ 0 h 6391274"/>
              <a:gd name="connsiteX2" fmla="*/ 6848474 w 6848474"/>
              <a:gd name="connsiteY2" fmla="*/ 1685925 h 6391274"/>
              <a:gd name="connsiteX3" fmla="*/ 6029325 w 6848474"/>
              <a:gd name="connsiteY3" fmla="*/ 1685925 h 6391274"/>
              <a:gd name="connsiteX4" fmla="*/ 6029325 w 6848474"/>
              <a:gd name="connsiteY4" fmla="*/ 4595813 h 6391274"/>
              <a:gd name="connsiteX5" fmla="*/ 6848474 w 6848474"/>
              <a:gd name="connsiteY5" fmla="*/ 4595813 h 6391274"/>
              <a:gd name="connsiteX6" fmla="*/ 6848474 w 6848474"/>
              <a:gd name="connsiteY6" fmla="*/ 6391274 h 6391274"/>
              <a:gd name="connsiteX7" fmla="*/ 0 w 6848474"/>
              <a:gd name="connsiteY7" fmla="*/ 6391274 h 6391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48474" h="6391274">
                <a:moveTo>
                  <a:pt x="0" y="0"/>
                </a:moveTo>
                <a:lnTo>
                  <a:pt x="6848474" y="0"/>
                </a:lnTo>
                <a:lnTo>
                  <a:pt x="6848474" y="1685925"/>
                </a:lnTo>
                <a:lnTo>
                  <a:pt x="6029325" y="1685925"/>
                </a:lnTo>
                <a:lnTo>
                  <a:pt x="6029325" y="4595813"/>
                </a:lnTo>
                <a:lnTo>
                  <a:pt x="6848474" y="4595813"/>
                </a:lnTo>
                <a:lnTo>
                  <a:pt x="6848474" y="6391274"/>
                </a:lnTo>
                <a:lnTo>
                  <a:pt x="0" y="6391274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0C0B0C-9F99-4C31-993B-EB072ABAD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n-GB" noProof="0"/>
              <a:t>8/03/20XX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2CDF4-F0E3-4D07-89C6-5ABCCDDD8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n-GB" noProof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BDA5F-715E-4514-9476-437B3EB01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fld id="{BF860B6F-2FE3-4DE6-9496-980E987E746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D38E0F-D52F-4777-9D68-D30CB3B8C8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24625" y="2624137"/>
            <a:ext cx="5172075" cy="2033588"/>
          </a:xfrm>
        </p:spPr>
        <p:txBody>
          <a:bodyPr rtlCol="0"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600" spc="10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E083E92-8775-41F5-A992-0786A40813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92272" y="671808"/>
            <a:ext cx="3661528" cy="639192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en-GB" noProof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276292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02A0C2-BC21-4E10-B50C-353B8CBD7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4985" y="1057275"/>
            <a:ext cx="6015990" cy="34575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B548780-9B3B-47BB-AA7B-928FA50A6A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057275"/>
            <a:ext cx="12191999" cy="5295900"/>
          </a:xfrm>
          <a:custGeom>
            <a:avLst/>
            <a:gdLst>
              <a:gd name="connsiteX0" fmla="*/ 0 w 12191999"/>
              <a:gd name="connsiteY0" fmla="*/ 0 h 5295900"/>
              <a:gd name="connsiteX1" fmla="*/ 514985 w 12191999"/>
              <a:gd name="connsiteY1" fmla="*/ 0 h 5295900"/>
              <a:gd name="connsiteX2" fmla="*/ 514985 w 12191999"/>
              <a:gd name="connsiteY2" fmla="*/ 3457576 h 5295900"/>
              <a:gd name="connsiteX3" fmla="*/ 6530975 w 12191999"/>
              <a:gd name="connsiteY3" fmla="*/ 3457576 h 5295900"/>
              <a:gd name="connsiteX4" fmla="*/ 6530975 w 12191999"/>
              <a:gd name="connsiteY4" fmla="*/ 0 h 5295900"/>
              <a:gd name="connsiteX5" fmla="*/ 12191999 w 12191999"/>
              <a:gd name="connsiteY5" fmla="*/ 0 h 5295900"/>
              <a:gd name="connsiteX6" fmla="*/ 12191999 w 12191999"/>
              <a:gd name="connsiteY6" fmla="*/ 5295900 h 5295900"/>
              <a:gd name="connsiteX7" fmla="*/ 0 w 12191999"/>
              <a:gd name="connsiteY7" fmla="*/ 5295900 h 529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5295900">
                <a:moveTo>
                  <a:pt x="0" y="0"/>
                </a:moveTo>
                <a:lnTo>
                  <a:pt x="514985" y="0"/>
                </a:lnTo>
                <a:lnTo>
                  <a:pt x="514985" y="3457576"/>
                </a:lnTo>
                <a:lnTo>
                  <a:pt x="6530975" y="3457576"/>
                </a:lnTo>
                <a:lnTo>
                  <a:pt x="6530975" y="0"/>
                </a:lnTo>
                <a:lnTo>
                  <a:pt x="12191999" y="0"/>
                </a:lnTo>
                <a:lnTo>
                  <a:pt x="12191999" y="5295900"/>
                </a:lnTo>
                <a:lnTo>
                  <a:pt x="0" y="529590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2958E2-130A-401C-B53D-DCC769627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 noProof="0"/>
              <a:t>8/03/20XX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178FE4-D7D1-40CE-9190-C68702FED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 noProof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C4996-95A4-4EC0-BF6E-7C2FACB7C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BF860B6F-2FE3-4DE6-9496-980E987E746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6332CD16-89CC-43FA-B7BF-06786B4648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6354" y="1547271"/>
            <a:ext cx="5172932" cy="2581276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27734DB-D9FF-4945-91EF-DB146D8348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2250" y="762308"/>
            <a:ext cx="5783657" cy="66596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en-GB" noProof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7969904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FB6A2A-F24A-4E64-A207-404C8CC76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10600" y="2132410"/>
            <a:ext cx="3581400" cy="23169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9E19EA-E986-4004-8C5B-712009E78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 noProof="0"/>
              <a:t>8/03/20XX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512B16-8A8E-4099-ACE3-946220C63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n-GB" noProof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D8AF2A-C932-41B3-957E-9888020CD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BF860B6F-2FE3-4DE6-9496-980E987E746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7D0C286-3FF6-4839-AE38-6F404BF0560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1809750" y="466725"/>
            <a:ext cx="7834312" cy="5924550"/>
          </a:xfrm>
          <a:custGeom>
            <a:avLst/>
            <a:gdLst>
              <a:gd name="connsiteX0" fmla="*/ 7834312 w 7834312"/>
              <a:gd name="connsiteY0" fmla="*/ 0 h 5924550"/>
              <a:gd name="connsiteX1" fmla="*/ 0 w 7834312"/>
              <a:gd name="connsiteY1" fmla="*/ 0 h 5924550"/>
              <a:gd name="connsiteX2" fmla="*/ 0 w 7834312"/>
              <a:gd name="connsiteY2" fmla="*/ 1665685 h 5924550"/>
              <a:gd name="connsiteX3" fmla="*/ 1033462 w 7834312"/>
              <a:gd name="connsiteY3" fmla="*/ 1665685 h 5924550"/>
              <a:gd name="connsiteX4" fmla="*/ 1033462 w 7834312"/>
              <a:gd name="connsiteY4" fmla="*/ 3982640 h 5924550"/>
              <a:gd name="connsiteX5" fmla="*/ 0 w 7834312"/>
              <a:gd name="connsiteY5" fmla="*/ 3982640 h 5924550"/>
              <a:gd name="connsiteX6" fmla="*/ 0 w 7834312"/>
              <a:gd name="connsiteY6" fmla="*/ 5924550 h 5924550"/>
              <a:gd name="connsiteX7" fmla="*/ 7834312 w 7834312"/>
              <a:gd name="connsiteY7" fmla="*/ 5924550 h 592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34312" h="5924550">
                <a:moveTo>
                  <a:pt x="7834312" y="0"/>
                </a:moveTo>
                <a:lnTo>
                  <a:pt x="0" y="0"/>
                </a:lnTo>
                <a:lnTo>
                  <a:pt x="0" y="1665685"/>
                </a:lnTo>
                <a:lnTo>
                  <a:pt x="1033462" y="1665685"/>
                </a:lnTo>
                <a:lnTo>
                  <a:pt x="1033462" y="3982640"/>
                </a:lnTo>
                <a:lnTo>
                  <a:pt x="0" y="3982640"/>
                </a:lnTo>
                <a:lnTo>
                  <a:pt x="0" y="5924550"/>
                </a:lnTo>
                <a:lnTo>
                  <a:pt x="7834312" y="592455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88038514-112A-4AE2-BA52-286C38492F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10675" y="2579352"/>
            <a:ext cx="2381250" cy="1423068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accent6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C27393D-ACFC-4AC9-93A3-FE24F0D12E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1129259" y="3009387"/>
            <a:ext cx="4138612" cy="562995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en-GB" noProof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0163496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51375A-A47F-1A17-C00D-78269CFC6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1FD98-83B3-4DA4-A9B8-9FC534AF8660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9BC1B2-A518-00C6-B760-170E8094B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ACFBF0-6C42-DA48-EDA1-12D67E05B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9585D-1CBC-4140-AA77-B882CDD9B5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480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5760CB-267C-4B96-8D93-EA7752305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 noProof="0"/>
              <a:t>8/03/20XX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F8915-ABFD-4CAE-AC61-1E1B2B1C6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 noProof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7218A-692D-4EB0-817E-60AFD432F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BF860B6F-2FE3-4DE6-9496-980E987E7466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D5A4AB60-E1AB-4239-BFC7-C10A235B18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700899"/>
            <a:ext cx="3281555" cy="1472693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53300DCB-9114-4ADF-8664-EFDD2C7A6E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2321396"/>
            <a:ext cx="3281555" cy="426393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B69E913-93AE-4878-BA45-C2A83F5ACE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8200" y="4683183"/>
            <a:ext cx="3281555" cy="1067648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F306DC8-5642-4A13-B67A-9BF5A74DB8B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200" y="4303679"/>
            <a:ext cx="3281555" cy="426393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CC0CA179-9852-4BA8-8E7D-8C5F43775EA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65159" y="2715236"/>
            <a:ext cx="3281555" cy="1472693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651735A5-9931-4467-9BBD-D622219F38F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65159" y="2335733"/>
            <a:ext cx="3281555" cy="426393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75467CBB-A84A-4371-9C2F-3BD7181223E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65159" y="4697520"/>
            <a:ext cx="3281555" cy="1067648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5E96B9F0-428C-454F-A050-D0D8E871428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65159" y="4318016"/>
            <a:ext cx="3281555" cy="426393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DBEB11F1-0872-4500-8CBB-63D9F6BBAF0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89832" y="2715236"/>
            <a:ext cx="3281555" cy="1472693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1D1E8BAA-941F-4D25-92A6-7E9A2C3664C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089832" y="2335733"/>
            <a:ext cx="3281555" cy="426393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A7E5E59-1A85-4D6C-9DFC-E288DD5ABE98}"/>
              </a:ext>
            </a:extLst>
          </p:cNvPr>
          <p:cNvSpPr/>
          <p:nvPr userDrawn="1"/>
        </p:nvSpPr>
        <p:spPr>
          <a:xfrm rot="5400000">
            <a:off x="9766385" y="-1006534"/>
            <a:ext cx="972645" cy="39242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7B2D7D-08A6-4C69-B43C-2288E5BBDA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1574" y="658420"/>
            <a:ext cx="6408851" cy="66596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r>
              <a:rPr lang="en-GB" noProof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569177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DCFDE121-67A1-407B-A6E2-D5B255A4F712}"/>
              </a:ext>
            </a:extLst>
          </p:cNvPr>
          <p:cNvSpPr/>
          <p:nvPr userDrawn="1"/>
        </p:nvSpPr>
        <p:spPr>
          <a:xfrm>
            <a:off x="1282168" y="0"/>
            <a:ext cx="1855263" cy="44599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5C2B05-C32D-4F66-8BDA-0F4824844C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575672" y="4121035"/>
            <a:ext cx="3337712" cy="63919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r>
              <a:rPr lang="en-GB" noProof="0"/>
              <a:t>Click to add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7AE0851-B0C9-475B-8AD9-7C6A141FDDE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414645" y="758825"/>
            <a:ext cx="599148" cy="600075"/>
          </a:xfrm>
        </p:spPr>
        <p:txBody>
          <a:bodyPr rtlCol="0" anchor="ctr"/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2254E01-FD47-43F3-A74C-720A0EA4C2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14645" y="1388209"/>
            <a:ext cx="3281555" cy="426393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B911B77-02F4-42D2-8639-A3F7EAFB71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14645" y="1767713"/>
            <a:ext cx="3281555" cy="1125740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0FBF118A-5599-4A55-9939-8075D74851A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414645" y="3251858"/>
            <a:ext cx="599148" cy="600075"/>
          </a:xfrm>
        </p:spPr>
        <p:txBody>
          <a:bodyPr rtlCol="0" anchor="ctr"/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066BB17E-99F0-43A3-99AA-F928695311F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14645" y="3866925"/>
            <a:ext cx="3281555" cy="428891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934F74CA-3E2F-4F3A-BE25-F8D9572179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4645" y="4248925"/>
            <a:ext cx="3281555" cy="1429216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B5A383D6-9A09-46E4-8DD5-684C3B04E15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077157" y="773142"/>
            <a:ext cx="599148" cy="600075"/>
          </a:xfrm>
        </p:spPr>
        <p:txBody>
          <a:bodyPr rtlCol="0" anchor="ctr"/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6D712C8-D0F1-407A-AAC4-D86C1FDDCD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72244" y="1388209"/>
            <a:ext cx="3281556" cy="426393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1C731A4-58E7-4726-BFC7-23260BCD62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72244" y="1767713"/>
            <a:ext cx="3281556" cy="1125740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533CF28F-2EF0-4DE6-AD35-043AAA87EEC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072244" y="3237794"/>
            <a:ext cx="599148" cy="600075"/>
          </a:xfrm>
        </p:spPr>
        <p:txBody>
          <a:bodyPr rtlCol="0" anchor="ctr"/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098ABB59-CA95-470C-A29D-627B16E69E8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244" y="3866925"/>
            <a:ext cx="3281556" cy="428891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571488-55CE-40DF-84B6-A5166E2BE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72244" y="4248925"/>
            <a:ext cx="3281556" cy="1429216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D15CF3-8EFD-40BC-B749-25F401BC1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 noProof="0"/>
              <a:t>8/03/20XX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1DB08D-5054-4577-AA1B-BA9D87CF8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 noProof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EF9931-2A77-46BF-822E-D503CEAF6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BF860B6F-2FE3-4DE6-9496-980E987E7466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41616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93F3E0E-712E-4821-A89E-6727BD3825A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466725"/>
            <a:ext cx="4858139" cy="5924550"/>
          </a:xfrm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4311D2-47FE-44C1-9B1C-179CAA338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8/03/20XX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DFF648-B296-4801-91A9-A6868BFA7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64D7C8-0561-4530-BCD5-AB0BB1977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fld id="{BF860B6F-2FE3-4DE6-9496-980E987E746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50F7E33-83E1-4951-9CEC-14866D6A3C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98135" y="2759613"/>
            <a:ext cx="2824355" cy="1117566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100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F01B4AA-8A2C-488B-A306-BC09BA1C66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98135" y="2176946"/>
            <a:ext cx="2824355" cy="581530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79840D9-3F3D-4DFB-9592-867BB8CA12E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45966" y="2759613"/>
            <a:ext cx="2595758" cy="1117566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100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32DFBC7C-0887-40D8-93DA-CBE9F58B1CB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845966" y="2176946"/>
            <a:ext cx="2595758" cy="581530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3C60B52-4450-4317-A5DF-A3E617C12A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98135" y="4712146"/>
            <a:ext cx="2824355" cy="1117566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100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75F1DE6B-CBDA-40EB-A055-4FDC09ACC65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98135" y="4129479"/>
            <a:ext cx="2824355" cy="581530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A9593E99-8D88-45AD-83AF-7F7F9AB693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845966" y="4712146"/>
            <a:ext cx="2595758" cy="1117566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100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D95823CC-CA7F-4F5B-B442-48A39696933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845966" y="4129479"/>
            <a:ext cx="2595758" cy="581530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F87501-8949-4796-90C5-50D20B54A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6411" y="941112"/>
            <a:ext cx="6074545" cy="639192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83367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Benef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70A3F71-78A0-4742-B701-4A1489F5A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169108"/>
            <a:ext cx="4243755" cy="20771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CB7E97A-4B46-429D-80E3-5A2E689EFAF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00375" y="466724"/>
            <a:ext cx="9191625" cy="6391275"/>
          </a:xfrm>
          <a:custGeom>
            <a:avLst/>
            <a:gdLst>
              <a:gd name="connsiteX0" fmla="*/ 0 w 9191625"/>
              <a:gd name="connsiteY0" fmla="*/ 0 h 6391275"/>
              <a:gd name="connsiteX1" fmla="*/ 9191625 w 9191625"/>
              <a:gd name="connsiteY1" fmla="*/ 0 h 6391275"/>
              <a:gd name="connsiteX2" fmla="*/ 9191625 w 9191625"/>
              <a:gd name="connsiteY2" fmla="*/ 6391275 h 6391275"/>
              <a:gd name="connsiteX3" fmla="*/ 0 w 9191625"/>
              <a:gd name="connsiteY3" fmla="*/ 6391275 h 6391275"/>
              <a:gd name="connsiteX4" fmla="*/ 0 w 9191625"/>
              <a:gd name="connsiteY4" fmla="*/ 4779506 h 6391275"/>
              <a:gd name="connsiteX5" fmla="*/ 1243380 w 9191625"/>
              <a:gd name="connsiteY5" fmla="*/ 4779506 h 6391275"/>
              <a:gd name="connsiteX6" fmla="*/ 1243380 w 9191625"/>
              <a:gd name="connsiteY6" fmla="*/ 2702384 h 6391275"/>
              <a:gd name="connsiteX7" fmla="*/ 0 w 9191625"/>
              <a:gd name="connsiteY7" fmla="*/ 2702384 h 639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91625" h="6391275">
                <a:moveTo>
                  <a:pt x="0" y="0"/>
                </a:moveTo>
                <a:lnTo>
                  <a:pt x="9191625" y="0"/>
                </a:lnTo>
                <a:lnTo>
                  <a:pt x="9191625" y="6391275"/>
                </a:lnTo>
                <a:lnTo>
                  <a:pt x="0" y="6391275"/>
                </a:lnTo>
                <a:lnTo>
                  <a:pt x="0" y="4779506"/>
                </a:lnTo>
                <a:lnTo>
                  <a:pt x="1243380" y="4779506"/>
                </a:lnTo>
                <a:lnTo>
                  <a:pt x="1243380" y="2702384"/>
                </a:lnTo>
                <a:lnTo>
                  <a:pt x="0" y="2702384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59D5F7-4F29-467D-8261-4E075BB20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n-GB" noProof="0"/>
              <a:t>8/03/20XX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2C6787-293A-4CC2-A2D2-E2881CC61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n-GB" noProof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11C36F-4448-4279-8552-28C42ECE4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fld id="{BF860B6F-2FE3-4DE6-9496-980E987E746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CCB8AC8A-361C-4A01-AEB1-112BEAC487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2133" y="3384898"/>
            <a:ext cx="3519487" cy="1588392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847092-EAA4-4108-A528-108AD1F964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0518" y="2211168"/>
            <a:ext cx="5829300" cy="662096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GB" noProof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967000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CFABFC7-4108-49F4-A75A-5AB472AA2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847139"/>
            <a:ext cx="12192000" cy="116372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162CB3A-11BC-4C5C-B53D-B965CFA2B68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6725" y="466725"/>
            <a:ext cx="11258550" cy="5924550"/>
          </a:xfrm>
          <a:custGeom>
            <a:avLst/>
            <a:gdLst>
              <a:gd name="connsiteX0" fmla="*/ 0 w 11258550"/>
              <a:gd name="connsiteY0" fmla="*/ 3544135 h 5924550"/>
              <a:gd name="connsiteX1" fmla="*/ 11258550 w 11258550"/>
              <a:gd name="connsiteY1" fmla="*/ 3544135 h 5924550"/>
              <a:gd name="connsiteX2" fmla="*/ 11258550 w 11258550"/>
              <a:gd name="connsiteY2" fmla="*/ 5924550 h 5924550"/>
              <a:gd name="connsiteX3" fmla="*/ 0 w 11258550"/>
              <a:gd name="connsiteY3" fmla="*/ 5924550 h 5924550"/>
              <a:gd name="connsiteX4" fmla="*/ 0 w 11258550"/>
              <a:gd name="connsiteY4" fmla="*/ 0 h 5924550"/>
              <a:gd name="connsiteX5" fmla="*/ 11258550 w 11258550"/>
              <a:gd name="connsiteY5" fmla="*/ 0 h 5924550"/>
              <a:gd name="connsiteX6" fmla="*/ 11258550 w 11258550"/>
              <a:gd name="connsiteY6" fmla="*/ 2380414 h 5924550"/>
              <a:gd name="connsiteX7" fmla="*/ 0 w 11258550"/>
              <a:gd name="connsiteY7" fmla="*/ 2380414 h 592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58550" h="5924550">
                <a:moveTo>
                  <a:pt x="0" y="3544135"/>
                </a:moveTo>
                <a:lnTo>
                  <a:pt x="11258550" y="3544135"/>
                </a:lnTo>
                <a:lnTo>
                  <a:pt x="11258550" y="5924550"/>
                </a:lnTo>
                <a:lnTo>
                  <a:pt x="0" y="5924550"/>
                </a:lnTo>
                <a:close/>
                <a:moveTo>
                  <a:pt x="0" y="0"/>
                </a:moveTo>
                <a:lnTo>
                  <a:pt x="11258550" y="0"/>
                </a:lnTo>
                <a:lnTo>
                  <a:pt x="11258550" y="2380414"/>
                </a:lnTo>
                <a:lnTo>
                  <a:pt x="0" y="2380414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9EBBDF-3A3F-40FD-9752-1D92BFAD19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9738" y="3001020"/>
            <a:ext cx="8412524" cy="938559"/>
          </a:xfrm>
        </p:spPr>
        <p:txBody>
          <a:bodyPr rtlCol="0"/>
          <a:lstStyle>
            <a:lvl1pPr algn="ctr">
              <a:defRPr sz="5000" spc="100" baseline="0"/>
            </a:lvl1pPr>
          </a:lstStyle>
          <a:p>
            <a:pPr rtl="0"/>
            <a:r>
              <a:rPr lang="en-GB" noProof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462329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Mo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457E51-8279-450D-ABC2-889F91AD7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 noProof="0"/>
              <a:t>8/03/20XX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F52AC3-8AAB-49A9-8BB4-9A82193F9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 noProof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42EBEF-1685-466C-9FC9-D1A2D4A68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BF860B6F-2FE3-4DE6-9496-980E987E7466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360F31D-8187-4BBF-807F-BCD7628363E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1" y="466725"/>
            <a:ext cx="6096000" cy="5924550"/>
          </a:xfrm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61D3AC4-50E4-442B-88DA-99E01D461F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34200" y="2183098"/>
            <a:ext cx="4419600" cy="642075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BA1C8C7-E942-4381-8DFB-35C0D375D50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34200" y="1632228"/>
            <a:ext cx="4419600" cy="550870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619FB69F-436E-4680-805E-129656D1FC8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34200" y="3732794"/>
            <a:ext cx="4419600" cy="642075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9EEFB823-5D40-4C5F-8E5C-8DA54596313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34200" y="3181924"/>
            <a:ext cx="4419600" cy="550870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97A70DDF-2854-466D-AE9A-7AA7BF3298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34200" y="5307885"/>
            <a:ext cx="4419600" cy="642075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C6C41E82-34D6-471D-81E8-FCA62C7F22F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34200" y="4757015"/>
            <a:ext cx="4419600" cy="550870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0E1AE8-90BE-4DE3-93E9-B997D48FE6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13162" y="668924"/>
            <a:ext cx="6041908" cy="64207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GB" noProof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740568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FB566-AB0F-4A84-A379-5B7A132A1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 noProof="0"/>
              <a:t>8/03/20XX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0B01EE-E344-461A-85A0-3AA7F83AA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 noProof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09A25E-2DC1-49B1-A962-EFCDB81F9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BF860B6F-2FE3-4DE6-9496-980E987E7466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848D9ED-15C8-4EA0-B95F-CFD1BAF0A54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1809750" y="475743"/>
            <a:ext cx="6475268" cy="5915532"/>
          </a:xfrm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CEF9385-3B06-4216-9420-A91190C6B7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91419" y="1125633"/>
            <a:ext cx="2937452" cy="1192694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100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D01ADD07-F155-4B1F-B204-2284F6999B7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91419" y="746129"/>
            <a:ext cx="2937452" cy="426393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buNone/>
              <a:defRPr sz="20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129012F5-57FB-4F6F-8FF8-DBA65EC1EF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91419" y="4716842"/>
            <a:ext cx="2937452" cy="1106662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100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F8E7E45-85D4-40EE-836F-76055F0F8E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91419" y="4337338"/>
            <a:ext cx="2937452" cy="426393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buNone/>
              <a:defRPr sz="20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315DB3C-D2E4-4310-8A18-71457CBD7A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91419" y="2964253"/>
            <a:ext cx="2937452" cy="1106662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100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D8DBA9F3-328C-4BAE-A2E1-0FBFE3A476E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691419" y="2584749"/>
            <a:ext cx="2937452" cy="426393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buNone/>
              <a:defRPr sz="20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8B7365-7137-471F-BFE9-2F6C362933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1914546" y="3092260"/>
            <a:ext cx="5719734" cy="682498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GB" noProof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673920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826315-2B7F-4C57-86AC-F861837D3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7E89F0-5C7D-4785-9E27-B2AC9192E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B7DCF-7168-4376-8641-10965E65A6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15753"/>
            <a:ext cx="2743200" cy="205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100" baseline="0">
                <a:solidFill>
                  <a:schemeClr val="bg1">
                    <a:lumMod val="50000"/>
                  </a:schemeClr>
                </a:solidFill>
                <a:latin typeface="Seaford" panose="020B0502030303020204" pitchFamily="34" charset="0"/>
              </a:defRPr>
            </a:lvl1pPr>
          </a:lstStyle>
          <a:p>
            <a:pPr rtl="0"/>
            <a:r>
              <a:rPr lang="en-GB" noProof="0"/>
              <a:t>8/03/20XX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498FEF-9751-417B-82B2-BBAD076658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15753"/>
            <a:ext cx="4114800" cy="205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spc="100" baseline="0">
                <a:solidFill>
                  <a:schemeClr val="bg1">
                    <a:lumMod val="50000"/>
                  </a:schemeClr>
                </a:solidFill>
                <a:latin typeface="Seaford" panose="020B0502030303020204" pitchFamily="34" charset="0"/>
              </a:defRPr>
            </a:lvl1pPr>
          </a:lstStyle>
          <a:p>
            <a:pPr rtl="0"/>
            <a:r>
              <a:rPr lang="en-GB" noProof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7CE99-0833-4AF7-954F-3E4BD5F9CD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15753"/>
            <a:ext cx="2743200" cy="205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100" baseline="0">
                <a:solidFill>
                  <a:schemeClr val="bg1">
                    <a:lumMod val="50000"/>
                  </a:schemeClr>
                </a:solidFill>
                <a:latin typeface="Seaford" panose="020B0502030303020204" pitchFamily="34" charset="0"/>
              </a:defRPr>
            </a:lvl1pPr>
          </a:lstStyle>
          <a:p>
            <a:pPr rtl="0"/>
            <a:fld id="{BF860B6F-2FE3-4DE6-9496-980E987E7466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19404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 cap="all" spc="200" baseline="0">
          <a:ln w="19050">
            <a:solidFill>
              <a:schemeClr val="accent1"/>
            </a:solidFill>
          </a:ln>
          <a:noFill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.stecroix0920231@arts.ac.uk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www.google.com/search?safe=active&amp;sca_esv=dcc1d935a3011144&amp;rlz=1C1GCEA_enGB1024GB1027&amp;q=Is+autism+a+learning+disability+in+NHS%3F&amp;sa=X&amp;ved=2ahUKEwjJkbrA7-yFAxUnZ0EAHXJEA7IQzmd6BAghEAY" TargetMode="External"/><Relationship Id="rId7" Type="http://schemas.openxmlformats.org/officeDocument/2006/relationships/hyperlink" Target="https://www.youtube.com/watch?v=ViDtnfQ9FHc" TargetMode="External"/><Relationship Id="rId2" Type="http://schemas.openxmlformats.org/officeDocument/2006/relationships/hyperlink" Target="https://www.mencap.org.uk/learning-disability-explained/conditions-linked-learning-disability/autism-and-aspergers-syndrome%20&#8211;%20:~:text=Autism%20is%20not%20a%20learning,also%20have%20a%20learning%20disability." TargetMode="Externa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michaelpgcert202324.myblog.arts.ac.uk/wp-admin/post.php?post=114&amp;action=edit" TargetMode="External"/><Relationship Id="rId5" Type="http://schemas.openxmlformats.org/officeDocument/2006/relationships/hyperlink" Target="https://michaelpgcert202324.myblog.arts.ac.uk/2024/04/24/blog-task-1-disability/#comments" TargetMode="External"/><Relationship Id="rId4" Type="http://schemas.openxmlformats.org/officeDocument/2006/relationships/hyperlink" Target="https://michaelpgcert202324.myblog.arts.ac.uk/category/uncategorised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m.stecroix0920231@arts.ac.uk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m.stecroix0920231@arts.ac.u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rtslondon-my.sharepoint.com/:v:/r/personal/m_ste-croix_csm_arts_ac_uk/Documents/PGCERT%20Action%20Blog_Live%20notes%2012102024m/PGCERT%20Presentation%20Slide%20Powerpoint%2011112024/PGCert%20cube%20Michael%20B%2026112024-edit%2008012025.mp4?csf=1&amp;web=1&amp;nav=eyJyZWZlcnJhbEluZm8iOnsicmVmZXJyYWxBcHAiOiJPbmVEcml2ZUZvckJ1c2luZXNzIiwicmVmZXJyYWxBcHBQbGF0Zm9ybSI6IldlYiIsInJlZmVycmFsTW9kZSI6InZpZXciLCJyZWZlcnJhbFZpZXciOiJNeUZpbGVzTGlua0NvcHkifX0&amp;e=vENoIz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hyperlink" Target="mailto:m.stecroix0920231@arts.ac.uk" TargetMode="External"/><Relationship Id="rId4" Type="http://schemas.openxmlformats.org/officeDocument/2006/relationships/hyperlink" Target="https://artslondon-my.sharepoint.com/:v:/r/personal/m_ste-croix_csm_arts_ac_uk/Documents/Recordings/Action%20Research%20Project%20%27Unseen%20Disabilities%27-20241113_160657-Meeting%20Recording.mp4?csf=1&amp;web=1&amp;e=WHY3e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mailto:m.stecroix0920231@arts.ac.uk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m.stecroix0920231@arts.ac.u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m.stecroix0920231@arts.ac.u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mailto:m.stecroix0920231@arts.ac.uk" TargetMode="Externa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761EB1-BAAC-87CB-8402-07614A485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Close up of two people holding hands">
            <a:extLst>
              <a:ext uri="{FF2B5EF4-FFF2-40B4-BE49-F238E27FC236}">
                <a16:creationId xmlns:a16="http://schemas.microsoft.com/office/drawing/2014/main" id="{14227613-F021-68A1-8186-8DE59A343BA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725" y="466725"/>
            <a:ext cx="11258550" cy="5924550"/>
          </a:xfr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7584B1FA-0161-1FBF-65A5-DC2B3272E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523" y="5302991"/>
            <a:ext cx="10034954" cy="1251851"/>
          </a:xfrm>
        </p:spPr>
        <p:txBody>
          <a:bodyPr rtlCol="0">
            <a:noAutofit/>
          </a:bodyPr>
          <a:lstStyle/>
          <a:p>
            <a:pPr rtl="0"/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Unseen disabilities</a:t>
            </a:r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11F062-AB9C-4FE6-DAA6-383290D2A5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0229" y="466725"/>
            <a:ext cx="10855568" cy="1744541"/>
          </a:xfrm>
        </p:spPr>
        <p:txBody>
          <a:bodyPr rtlCol="0">
            <a:normAutofit fontScale="25000" lnSpcReduction="20000"/>
          </a:bodyPr>
          <a:lstStyle/>
          <a:p>
            <a:pPr rtl="0"/>
            <a:endParaRPr lang="en-GB" dirty="0">
              <a:solidFill>
                <a:srgbClr val="FFFF00"/>
              </a:solidFill>
            </a:endParaRPr>
          </a:p>
          <a:p>
            <a:r>
              <a:rPr lang="en-GB" sz="11200" b="1" kern="100" dirty="0">
                <a:solidFill>
                  <a:srgbClr val="FFFF99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Name of practitioner-researcher: Michael </a:t>
            </a:r>
            <a:r>
              <a:rPr lang="en-GB" sz="11200" b="1" kern="100" dirty="0" err="1">
                <a:solidFill>
                  <a:srgbClr val="FFFF99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Ste.Croix</a:t>
            </a:r>
            <a:r>
              <a:rPr lang="en-GB" sz="11200" b="1" kern="100" dirty="0">
                <a:solidFill>
                  <a:srgbClr val="FFFF99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GB" sz="11200" b="1" kern="100" dirty="0">
                <a:solidFill>
                  <a:srgbClr val="FFFF99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1200" b="1" u="sng" kern="100" dirty="0">
                <a:solidFill>
                  <a:srgbClr val="FFFF99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m.stecroix0920231@arts.ac.uk</a:t>
            </a:r>
            <a:endParaRPr lang="en-GB" sz="11200" kern="100" dirty="0">
              <a:solidFill>
                <a:srgbClr val="FFFF99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rtl="0"/>
            <a:endParaRPr lang="en-GB" sz="11200" dirty="0">
              <a:solidFill>
                <a:srgbClr val="FFFF00"/>
              </a:solidFill>
            </a:endParaRPr>
          </a:p>
          <a:p>
            <a:pPr rtl="0"/>
            <a:r>
              <a:rPr lang="en-GB" dirty="0">
                <a:solidFill>
                  <a:srgbClr val="FFFF00"/>
                </a:solidFill>
              </a:rPr>
              <a:t>​​</a:t>
            </a:r>
          </a:p>
        </p:txBody>
      </p:sp>
    </p:spTree>
    <p:extLst>
      <p:ext uri="{BB962C8B-B14F-4D97-AF65-F5344CB8AC3E}">
        <p14:creationId xmlns:p14="http://schemas.microsoft.com/office/powerpoint/2010/main" val="3871652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47AE7B-B509-BF10-6225-FBF3499B1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dirty="0"/>
              <a:t>11/01/2025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253157-F9D4-BFE8-5C51-AC5C0D1FA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/>
              <a:t>PITCH DECK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75E3FF-84A5-9222-16DF-A2819BD15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r>
              <a:rPr lang="en-GB" noProof="0" dirty="0"/>
              <a:t>9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1E90E4D-262A-0048-F3BB-F1553E43D0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1809750" y="234461"/>
            <a:ext cx="6800850" cy="5924550"/>
          </a:xfrm>
        </p:spPr>
        <p:txBody>
          <a:bodyPr/>
          <a:lstStyle/>
          <a:p>
            <a:pPr algn="l">
              <a:lnSpc>
                <a:spcPct val="115000"/>
              </a:lnSpc>
              <a:spcAft>
                <a:spcPts val="800"/>
              </a:spcAft>
            </a:pPr>
            <a:r>
              <a:rPr lang="en-GB" sz="800" kern="100" dirty="0">
                <a:effectLst/>
                <a:latin typeface="Georgia" panose="02040502050405020303" pitchFamily="18" charset="0"/>
                <a:ea typeface="Aptos" panose="020B0004020202020204" pitchFamily="34" charset="0"/>
                <a:cs typeface="Arial" panose="020B0604020202020204" pitchFamily="34" charset="0"/>
              </a:rPr>
              <a:t>Mapping the Margins: Intersectionality, Identity Politics, and Violence against Women of </a:t>
            </a:r>
            <a:r>
              <a:rPr lang="en-GB" sz="800" kern="100" dirty="0" err="1">
                <a:effectLst/>
                <a:latin typeface="Georgia" panose="02040502050405020303" pitchFamily="18" charset="0"/>
                <a:ea typeface="Aptos" panose="020B0004020202020204" pitchFamily="34" charset="0"/>
                <a:cs typeface="Arial" panose="020B0604020202020204" pitchFamily="34" charset="0"/>
              </a:rPr>
              <a:t>Color</a:t>
            </a:r>
            <a:r>
              <a:rPr lang="en-GB" sz="800" kern="100" dirty="0">
                <a:effectLst/>
                <a:latin typeface="Georgia" panose="02040502050405020303" pitchFamily="18" charset="0"/>
                <a:ea typeface="Aptos" panose="020B0004020202020204" pitchFamily="34" charset="0"/>
                <a:cs typeface="Arial" panose="020B0604020202020204" pitchFamily="34" charset="0"/>
              </a:rPr>
              <a:t> Author(s): </a:t>
            </a:r>
            <a:r>
              <a:rPr lang="en-GB" sz="800" kern="100" dirty="0" err="1">
                <a:effectLst/>
                <a:latin typeface="Georgia" panose="02040502050405020303" pitchFamily="18" charset="0"/>
                <a:ea typeface="Aptos" panose="020B0004020202020204" pitchFamily="34" charset="0"/>
                <a:cs typeface="Arial" panose="020B0604020202020204" pitchFamily="34" charset="0"/>
              </a:rPr>
              <a:t>Kimberle</a:t>
            </a:r>
            <a:r>
              <a:rPr lang="en-GB" sz="800" kern="100" dirty="0">
                <a:effectLst/>
                <a:latin typeface="Georgia" panose="02040502050405020303" pitchFamily="18" charset="0"/>
                <a:ea typeface="Aptos" panose="020B0004020202020204" pitchFamily="34" charset="0"/>
                <a:cs typeface="Arial" panose="020B0604020202020204" pitchFamily="34" charset="0"/>
              </a:rPr>
              <a:t> Crenshaw Source: Stanford Law Review , Jul., 1991, Vol. 43, No. 6 (Jul., 1991), pp. 1241-1299 Published by: Stanford Law Review</a:t>
            </a:r>
            <a:endParaRPr lang="en-GB" sz="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800"/>
              </a:spcAft>
            </a:pPr>
            <a:r>
              <a:rPr lang="en-GB" sz="800" kern="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is </a:t>
            </a:r>
            <a:r>
              <a:rPr lang="en-GB" sz="800" kern="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autism?</a:t>
            </a:r>
            <a:r>
              <a:rPr lang="en-GB" sz="800" u="sng" kern="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GB" sz="800" u="sng" kern="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://www.mencap.org.uk/learning-disability-explained/conditions-linked-learning-disability/autism-and-aspergers-syndrome – :~:text=Autism%20is%20not%20a%20learning,also%20have%20a%20learning%20disability.</a:t>
            </a:r>
            <a:endParaRPr lang="en-GB" sz="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l" fontAlgn="base">
              <a:lnSpc>
                <a:spcPct val="107000"/>
              </a:lnSpc>
              <a:spcAft>
                <a:spcPts val="800"/>
              </a:spcAft>
            </a:pPr>
            <a:r>
              <a:rPr lang="en-GB" sz="800" kern="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Search for: </a:t>
            </a:r>
            <a:r>
              <a:rPr lang="en-GB" sz="800" u="sng" kern="0" dirty="0">
                <a:solidFill>
                  <a:srgbClr val="0066CC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Is autism a learning disability in NHS?</a:t>
            </a:r>
            <a:r>
              <a:rPr lang="en-GB" sz="800" u="sng" kern="0" dirty="0">
                <a:solidFill>
                  <a:srgbClr val="0066CC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GB" sz="800" kern="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(Disability and Race Ade </a:t>
            </a:r>
            <a:r>
              <a:rPr lang="en-GB" sz="800" kern="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Adepitan</a:t>
            </a:r>
            <a:r>
              <a:rPr lang="en-GB" sz="800" kern="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(-2021) web: https://www.youtube.com/watch?v=KAsxndpgagU</a:t>
            </a:r>
            <a:endParaRPr lang="en-GB" sz="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l" fontAlgn="base">
              <a:lnSpc>
                <a:spcPct val="107000"/>
              </a:lnSpc>
              <a:spcAft>
                <a:spcPts val="800"/>
              </a:spcAft>
            </a:pPr>
            <a:r>
              <a:rPr lang="en-GB" sz="800" kern="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Posted in </a:t>
            </a:r>
            <a:r>
              <a:rPr lang="en-GB" sz="800" u="sng" kern="0" dirty="0">
                <a:solidFill>
                  <a:srgbClr val="0066CC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Uncategorised</a:t>
            </a:r>
            <a:r>
              <a:rPr lang="en-GB" sz="800" kern="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| </a:t>
            </a:r>
            <a:r>
              <a:rPr lang="en-GB" sz="800" u="sng" kern="0" dirty="0">
                <a:solidFill>
                  <a:srgbClr val="0066CC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6 Comments</a:t>
            </a:r>
            <a:r>
              <a:rPr lang="en-GB" sz="800" kern="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| </a:t>
            </a:r>
            <a:r>
              <a:rPr lang="en-GB" sz="800" u="sng" kern="0" dirty="0">
                <a:solidFill>
                  <a:srgbClr val="0066CC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Edit</a:t>
            </a:r>
            <a:endParaRPr lang="en-GB" sz="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l" fontAlgn="base">
              <a:lnSpc>
                <a:spcPct val="107000"/>
              </a:lnSpc>
              <a:spcAft>
                <a:spcPts val="800"/>
              </a:spcAft>
            </a:pPr>
            <a:r>
              <a:rPr lang="en-GB" sz="800" kern="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Kimberle</a:t>
            </a:r>
            <a:r>
              <a:rPr lang="en-GB" sz="800" kern="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Crenshaw: What is Intersectionality?</a:t>
            </a:r>
            <a:br>
              <a:rPr lang="en-GB" sz="800" kern="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800" u="sng" kern="0" dirty="0">
                <a:solidFill>
                  <a:srgbClr val="0066CC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https://www.youtube.com/watch?v=ViDtnfQ9FHc</a:t>
            </a:r>
            <a:endParaRPr lang="en-GB" sz="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l" fontAlgn="base">
              <a:lnSpc>
                <a:spcPct val="107000"/>
              </a:lnSpc>
              <a:spcAft>
                <a:spcPts val="1800"/>
              </a:spcAft>
            </a:pPr>
            <a:r>
              <a:rPr lang="en-GB" sz="800" u="sng" kern="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Crenshaw, K (1991) </a:t>
            </a:r>
            <a:r>
              <a:rPr lang="en-GB" sz="800" kern="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Mapping the Margins: Intersectionality, Identity Politics and Violence against Women of </a:t>
            </a:r>
            <a:r>
              <a:rPr lang="en-GB" sz="800" kern="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en-GB" sz="800" kern="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Source: Stanford Law Review, , Jul, 1991, Vol. 43, No. 6 (Jul.1991). pp.1241-1299</a:t>
            </a:r>
            <a:endParaRPr lang="en-GB" sz="800" kern="100" dirty="0"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>
              <a:lnSpc>
                <a:spcPct val="107000"/>
              </a:lnSpc>
              <a:spcAft>
                <a:spcPts val="1800"/>
              </a:spcAft>
            </a:pPr>
            <a:r>
              <a:rPr lang="en-GB" sz="800" kern="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Aziz, R (1997) Feminism and the challenge of racism: Deviance or difference? In </a:t>
            </a:r>
            <a:r>
              <a:rPr lang="en-GB" sz="800" i="1" kern="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Black British Feminism</a:t>
            </a:r>
            <a:r>
              <a:rPr lang="en-GB" sz="800" kern="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ed. Mirza, H. S. London, Routledge, pp. 70-77.Choudrey, S. (2016) </a:t>
            </a:r>
            <a:r>
              <a:rPr lang="en-GB" sz="800" i="1" kern="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Inclusivity-Supporting BAME Trans People</a:t>
            </a:r>
            <a:r>
              <a:rPr lang="en-GB" sz="800" kern="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[Online]. Gender Identity Research &amp; Education Society, 14 February. Available </a:t>
            </a:r>
            <a:r>
              <a:rPr lang="en-GB" sz="800" kern="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from:Orr</a:t>
            </a:r>
            <a:r>
              <a:rPr lang="en-GB" sz="800" kern="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S, &amp; </a:t>
            </a:r>
            <a:r>
              <a:rPr lang="en-GB" sz="800" kern="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Shreeve</a:t>
            </a:r>
            <a:r>
              <a:rPr lang="en-GB" sz="800" kern="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 2017, Art and Design Pedagogy in Higher Education: Knowledge, Values and Ambiguity in the Creative Curriculum, Taylor &amp; Francis Group, Milton. Available from: ProQuest </a:t>
            </a:r>
            <a:r>
              <a:rPr lang="en-GB" sz="800" kern="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Ebook</a:t>
            </a:r>
            <a:r>
              <a:rPr lang="en-GB" sz="800" kern="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Central. [1 January 2024] Created from </a:t>
            </a:r>
            <a:r>
              <a:rPr lang="en-GB" sz="800" kern="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ual</a:t>
            </a:r>
            <a:r>
              <a:rPr lang="en-GB" sz="800" kern="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on 2024-01-14:50:26</a:t>
            </a:r>
            <a:endParaRPr lang="en-GB" sz="800" kern="100" dirty="0"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>
              <a:lnSpc>
                <a:spcPct val="107000"/>
              </a:lnSpc>
              <a:spcAft>
                <a:spcPts val="1800"/>
              </a:spcAft>
            </a:pPr>
            <a:r>
              <a:rPr lang="en-GB" sz="800" kern="1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Willcocks, J &amp; Mahon, K (2023) ‘in commerce the potential of online object-based learning activities to support the teaching of intersectional environmentalism in art and design in high education ’.’</a:t>
            </a:r>
            <a:r>
              <a:rPr lang="en-GB" sz="800" i="1" kern="1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Art, Design &amp; Communication in Higher Education’, </a:t>
            </a:r>
            <a:r>
              <a:rPr lang="en-GB" sz="800" kern="1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(Volume 22) p. 187-207</a:t>
            </a:r>
            <a:endParaRPr lang="en-GB" sz="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l" fontAlgn="base">
              <a:lnSpc>
                <a:spcPct val="107000"/>
              </a:lnSpc>
              <a:spcAft>
                <a:spcPts val="1800"/>
              </a:spcAft>
            </a:pPr>
            <a:r>
              <a:rPr lang="en-GB" sz="800" kern="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Sam, C 2016 ‘How do art design technicians conceive of their role in higher education’  Spark: UAL Creative Teaching and Learning Journal Vol 1 / Issue 2 (2016) pp. 62-69</a:t>
            </a:r>
            <a:endParaRPr lang="en-GB" sz="800" kern="100" dirty="0"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>
              <a:lnSpc>
                <a:spcPct val="107000"/>
              </a:lnSpc>
              <a:spcAft>
                <a:spcPts val="1800"/>
              </a:spcAft>
            </a:pPr>
            <a:r>
              <a:rPr lang="en-GB" sz="800" kern="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Willcocks, J &amp; Mahon, K,</a:t>
            </a:r>
            <a:r>
              <a:rPr lang="en-GB" sz="800" i="1" kern="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-‘The potential of online object-based learning activities to support the teaching of intersectional environmentalism in art and design higher education’</a:t>
            </a:r>
            <a:endParaRPr lang="en-GB" sz="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800"/>
              </a:spcAft>
            </a:pPr>
            <a:r>
              <a:rPr lang="en-GB" sz="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GB" sz="800" kern="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Citation: Thomas, Cate. 2022. Overcoming Identity Threat: Using Persona Pedagogy in Intersectionality and Inclusion Training. Social Sciences 11: 249. https://doi.org/10.3390/ socsci11060249 Academic Editor: Nigel Parton Received: 25 March 2022 Accepted: 30 May 2022 Published: 2 June 2022</a:t>
            </a:r>
            <a:endParaRPr lang="en-GB" sz="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9C5159E-B97A-6014-35A1-44D2B5A8BA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52FA5B6-2FE2-2897-D257-8B3B9CD42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138359" y="3031370"/>
            <a:ext cx="6156813" cy="562995"/>
          </a:xfrm>
        </p:spPr>
        <p:txBody>
          <a:bodyPr/>
          <a:lstStyle/>
          <a:p>
            <a:r>
              <a:rPr lang="en-GB" sz="3600" dirty="0"/>
              <a:t>Further referencing</a:t>
            </a:r>
          </a:p>
        </p:txBody>
      </p:sp>
      <p:pic>
        <p:nvPicPr>
          <p:cNvPr id="12" name="Picture 11" descr="A colorful background with cubes and lines&#10;&#10;Description automatically generated">
            <a:extLst>
              <a:ext uri="{FF2B5EF4-FFF2-40B4-BE49-F238E27FC236}">
                <a16:creationId xmlns:a16="http://schemas.microsoft.com/office/drawing/2014/main" id="{B8F31214-601C-175C-5C0E-247ABD7FEC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10600" y="2152687"/>
            <a:ext cx="3581400" cy="227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498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02E595D-575C-5359-EC23-48CC8D0E95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758" r="7114" b="21881"/>
          <a:stretch/>
        </p:blipFill>
        <p:spPr>
          <a:xfrm>
            <a:off x="-740230" y="0"/>
            <a:ext cx="12932229" cy="685800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309E6FC-EF3A-8C5F-0083-E089C78A657C}"/>
              </a:ext>
            </a:extLst>
          </p:cNvPr>
          <p:cNvSpPr/>
          <p:nvPr/>
        </p:nvSpPr>
        <p:spPr>
          <a:xfrm>
            <a:off x="5203371" y="0"/>
            <a:ext cx="6988629" cy="6858000"/>
          </a:xfrm>
          <a:custGeom>
            <a:avLst/>
            <a:gdLst/>
            <a:ahLst/>
            <a:cxnLst/>
            <a:rect l="l" t="t" r="r" b="b"/>
            <a:pathLst>
              <a:path w="6988629" h="6858000">
                <a:moveTo>
                  <a:pt x="2479460" y="3313933"/>
                </a:moveTo>
                <a:lnTo>
                  <a:pt x="2479460" y="3519032"/>
                </a:lnTo>
                <a:lnTo>
                  <a:pt x="2734607" y="3519032"/>
                </a:lnTo>
                <a:lnTo>
                  <a:pt x="2734607" y="3313933"/>
                </a:lnTo>
                <a:close/>
                <a:moveTo>
                  <a:pt x="4703566" y="2292363"/>
                </a:moveTo>
                <a:cubicBezTo>
                  <a:pt x="4736931" y="2292363"/>
                  <a:pt x="4753614" y="2306429"/>
                  <a:pt x="4753614" y="2334560"/>
                </a:cubicBezTo>
                <a:lnTo>
                  <a:pt x="4753614" y="3293325"/>
                </a:lnTo>
                <a:cubicBezTo>
                  <a:pt x="4753614" y="3321457"/>
                  <a:pt x="4736931" y="3335523"/>
                  <a:pt x="4703566" y="3335523"/>
                </a:cubicBezTo>
                <a:cubicBezTo>
                  <a:pt x="4668892" y="3335523"/>
                  <a:pt x="4651555" y="3321457"/>
                  <a:pt x="4651555" y="3293325"/>
                </a:cubicBezTo>
                <a:lnTo>
                  <a:pt x="4651555" y="2334560"/>
                </a:lnTo>
                <a:cubicBezTo>
                  <a:pt x="4651555" y="2306429"/>
                  <a:pt x="4668892" y="2292363"/>
                  <a:pt x="4703566" y="2292363"/>
                </a:cubicBezTo>
                <a:close/>
                <a:moveTo>
                  <a:pt x="3856650" y="2292363"/>
                </a:moveTo>
                <a:cubicBezTo>
                  <a:pt x="3920109" y="2292363"/>
                  <a:pt x="3951839" y="2316958"/>
                  <a:pt x="3951839" y="2366147"/>
                </a:cubicBezTo>
                <a:lnTo>
                  <a:pt x="3951839" y="2598340"/>
                </a:lnTo>
                <a:cubicBezTo>
                  <a:pt x="3951839" y="2648194"/>
                  <a:pt x="3920109" y="2673121"/>
                  <a:pt x="3856650" y="2673121"/>
                </a:cubicBezTo>
                <a:close/>
                <a:moveTo>
                  <a:pt x="5523013" y="2111797"/>
                </a:moveTo>
                <a:lnTo>
                  <a:pt x="5703579" y="2719244"/>
                </a:lnTo>
                <a:lnTo>
                  <a:pt x="5460207" y="3519032"/>
                </a:lnTo>
                <a:lnTo>
                  <a:pt x="5755589" y="3519032"/>
                </a:lnTo>
                <a:lnTo>
                  <a:pt x="5888069" y="3066637"/>
                </a:lnTo>
                <a:lnTo>
                  <a:pt x="6029382" y="3519032"/>
                </a:lnTo>
                <a:lnTo>
                  <a:pt x="6361073" y="3519032"/>
                </a:lnTo>
                <a:lnTo>
                  <a:pt x="6119665" y="2763404"/>
                </a:lnTo>
                <a:lnTo>
                  <a:pt x="6330652" y="2111797"/>
                </a:lnTo>
                <a:lnTo>
                  <a:pt x="6052934" y="2111797"/>
                </a:lnTo>
                <a:lnTo>
                  <a:pt x="5930267" y="2520033"/>
                </a:lnTo>
                <a:lnTo>
                  <a:pt x="5820357" y="2111797"/>
                </a:lnTo>
                <a:close/>
                <a:moveTo>
                  <a:pt x="5119847" y="2111797"/>
                </a:moveTo>
                <a:lnTo>
                  <a:pt x="5119847" y="3519032"/>
                </a:lnTo>
                <a:lnTo>
                  <a:pt x="5428967" y="3519032"/>
                </a:lnTo>
                <a:lnTo>
                  <a:pt x="5428967" y="2111797"/>
                </a:lnTo>
                <a:close/>
                <a:moveTo>
                  <a:pt x="3547529" y="2111797"/>
                </a:moveTo>
                <a:lnTo>
                  <a:pt x="3547529" y="3519032"/>
                </a:lnTo>
                <a:lnTo>
                  <a:pt x="3856650" y="3519032"/>
                </a:lnTo>
                <a:lnTo>
                  <a:pt x="3856650" y="2843873"/>
                </a:lnTo>
                <a:cubicBezTo>
                  <a:pt x="3920764" y="2843873"/>
                  <a:pt x="3952821" y="2867752"/>
                  <a:pt x="3952821" y="2915511"/>
                </a:cubicBezTo>
                <a:cubicBezTo>
                  <a:pt x="3952821" y="2918128"/>
                  <a:pt x="3951839" y="2977989"/>
                  <a:pt x="3949877" y="3095095"/>
                </a:cubicBezTo>
                <a:lnTo>
                  <a:pt x="3947914" y="3179490"/>
                </a:lnTo>
                <a:lnTo>
                  <a:pt x="3947914" y="3181453"/>
                </a:lnTo>
                <a:cubicBezTo>
                  <a:pt x="3947914" y="3367906"/>
                  <a:pt x="3964597" y="3481087"/>
                  <a:pt x="3997962" y="3520995"/>
                </a:cubicBezTo>
                <a:lnTo>
                  <a:pt x="4307083" y="3520995"/>
                </a:lnTo>
                <a:cubicBezTo>
                  <a:pt x="4268484" y="3490901"/>
                  <a:pt x="4249184" y="3363327"/>
                  <a:pt x="4249184" y="3138274"/>
                </a:cubicBezTo>
                <a:lnTo>
                  <a:pt x="4254091" y="2984204"/>
                </a:lnTo>
                <a:cubicBezTo>
                  <a:pt x="4254091" y="2859248"/>
                  <a:pt x="4189977" y="2781722"/>
                  <a:pt x="4061749" y="2751628"/>
                </a:cubicBezTo>
                <a:cubicBezTo>
                  <a:pt x="4189323" y="2713029"/>
                  <a:pt x="4253109" y="2639102"/>
                  <a:pt x="4253109" y="2529846"/>
                </a:cubicBezTo>
                <a:lnTo>
                  <a:pt x="4253109" y="2361056"/>
                </a:lnTo>
                <a:cubicBezTo>
                  <a:pt x="4253109" y="2274699"/>
                  <a:pt x="4220889" y="2211566"/>
                  <a:pt x="4156448" y="2171659"/>
                </a:cubicBezTo>
                <a:cubicBezTo>
                  <a:pt x="4092007" y="2131751"/>
                  <a:pt x="4016281" y="2111797"/>
                  <a:pt x="3929269" y="2111797"/>
                </a:cubicBezTo>
                <a:close/>
                <a:moveTo>
                  <a:pt x="1829104" y="2111797"/>
                </a:moveTo>
                <a:lnTo>
                  <a:pt x="1829104" y="3519032"/>
                </a:lnTo>
                <a:lnTo>
                  <a:pt x="2433607" y="3519032"/>
                </a:lnTo>
                <a:lnTo>
                  <a:pt x="2433607" y="3338466"/>
                </a:lnTo>
                <a:lnTo>
                  <a:pt x="2138225" y="3338466"/>
                </a:lnTo>
                <a:lnTo>
                  <a:pt x="2138225" y="2843873"/>
                </a:lnTo>
                <a:lnTo>
                  <a:pt x="2401223" y="2843873"/>
                </a:lnTo>
                <a:lnTo>
                  <a:pt x="2401223" y="2673121"/>
                </a:lnTo>
                <a:lnTo>
                  <a:pt x="2138225" y="2673121"/>
                </a:lnTo>
                <a:lnTo>
                  <a:pt x="2138225" y="2292363"/>
                </a:lnTo>
                <a:lnTo>
                  <a:pt x="2429682" y="2292363"/>
                </a:lnTo>
                <a:lnTo>
                  <a:pt x="2429682" y="2111797"/>
                </a:lnTo>
                <a:close/>
                <a:moveTo>
                  <a:pt x="1114441" y="2111797"/>
                </a:moveTo>
                <a:lnTo>
                  <a:pt x="1114441" y="2295307"/>
                </a:lnTo>
                <a:lnTo>
                  <a:pt x="1287156" y="2295307"/>
                </a:lnTo>
                <a:lnTo>
                  <a:pt x="1287156" y="3519032"/>
                </a:lnTo>
                <a:lnTo>
                  <a:pt x="1596276" y="3519032"/>
                </a:lnTo>
                <a:lnTo>
                  <a:pt x="1596276" y="2295307"/>
                </a:lnTo>
                <a:lnTo>
                  <a:pt x="1768991" y="2295307"/>
                </a:lnTo>
                <a:lnTo>
                  <a:pt x="1768991" y="2111797"/>
                </a:lnTo>
                <a:close/>
                <a:moveTo>
                  <a:pt x="4705038" y="2099040"/>
                </a:moveTo>
                <a:cubicBezTo>
                  <a:pt x="4468536" y="2099040"/>
                  <a:pt x="4350285" y="2190304"/>
                  <a:pt x="4350285" y="2372832"/>
                </a:cubicBezTo>
                <a:lnTo>
                  <a:pt x="4350285" y="3278605"/>
                </a:lnTo>
                <a:cubicBezTo>
                  <a:pt x="4350285" y="3447395"/>
                  <a:pt x="4467881" y="3531789"/>
                  <a:pt x="4703075" y="3531789"/>
                </a:cubicBezTo>
                <a:cubicBezTo>
                  <a:pt x="4807607" y="3531789"/>
                  <a:pt x="4892375" y="3509709"/>
                  <a:pt x="4957379" y="3465549"/>
                </a:cubicBezTo>
                <a:cubicBezTo>
                  <a:pt x="5022382" y="3421389"/>
                  <a:pt x="5054884" y="3358420"/>
                  <a:pt x="5054884" y="3276642"/>
                </a:cubicBezTo>
                <a:lnTo>
                  <a:pt x="5054884" y="2370870"/>
                </a:lnTo>
                <a:cubicBezTo>
                  <a:pt x="5054884" y="2189650"/>
                  <a:pt x="4938269" y="2099040"/>
                  <a:pt x="4705038" y="2099040"/>
                </a:cubicBezTo>
                <a:close/>
                <a:moveTo>
                  <a:pt x="3156879" y="2099040"/>
                </a:moveTo>
                <a:cubicBezTo>
                  <a:pt x="2918741" y="2099040"/>
                  <a:pt x="2799673" y="2190304"/>
                  <a:pt x="2799673" y="2372832"/>
                </a:cubicBezTo>
                <a:lnTo>
                  <a:pt x="2799673" y="3278605"/>
                </a:lnTo>
                <a:cubicBezTo>
                  <a:pt x="2799673" y="3447395"/>
                  <a:pt x="2918741" y="3531789"/>
                  <a:pt x="3156879" y="3531789"/>
                </a:cubicBezTo>
                <a:cubicBezTo>
                  <a:pt x="3239311" y="3531789"/>
                  <a:pt x="3313238" y="3511672"/>
                  <a:pt x="3378661" y="3471437"/>
                </a:cubicBezTo>
                <a:cubicBezTo>
                  <a:pt x="3444083" y="3431202"/>
                  <a:pt x="3476794" y="3377720"/>
                  <a:pt x="3476794" y="3310989"/>
                </a:cubicBezTo>
                <a:lnTo>
                  <a:pt x="3476794" y="2953783"/>
                </a:lnTo>
                <a:lnTo>
                  <a:pt x="3196132" y="2953783"/>
                </a:lnTo>
                <a:lnTo>
                  <a:pt x="3196132" y="3301176"/>
                </a:lnTo>
                <a:cubicBezTo>
                  <a:pt x="3196132" y="3324074"/>
                  <a:pt x="3181908" y="3335523"/>
                  <a:pt x="3153459" y="3335523"/>
                </a:cubicBezTo>
                <a:cubicBezTo>
                  <a:pt x="3123682" y="3335523"/>
                  <a:pt x="3108793" y="3324074"/>
                  <a:pt x="3108793" y="3301176"/>
                </a:cubicBezTo>
                <a:lnTo>
                  <a:pt x="3108793" y="2324747"/>
                </a:lnTo>
                <a:cubicBezTo>
                  <a:pt x="3108793" y="2301849"/>
                  <a:pt x="3123682" y="2290400"/>
                  <a:pt x="3153459" y="2290400"/>
                </a:cubicBezTo>
                <a:cubicBezTo>
                  <a:pt x="3181908" y="2290400"/>
                  <a:pt x="3196132" y="2301849"/>
                  <a:pt x="3196132" y="2324747"/>
                </a:cubicBezTo>
                <a:lnTo>
                  <a:pt x="3196132" y="2603446"/>
                </a:lnTo>
                <a:lnTo>
                  <a:pt x="3476794" y="2603446"/>
                </a:lnTo>
                <a:lnTo>
                  <a:pt x="3476794" y="2348299"/>
                </a:lnTo>
                <a:cubicBezTo>
                  <a:pt x="3476794" y="2182126"/>
                  <a:pt x="3370155" y="2099040"/>
                  <a:pt x="3156879" y="2099040"/>
                </a:cubicBezTo>
                <a:close/>
                <a:moveTo>
                  <a:pt x="709475" y="2099040"/>
                </a:moveTo>
                <a:cubicBezTo>
                  <a:pt x="470990" y="2099040"/>
                  <a:pt x="351748" y="2190304"/>
                  <a:pt x="351748" y="2372832"/>
                </a:cubicBezTo>
                <a:lnTo>
                  <a:pt x="351748" y="2530827"/>
                </a:lnTo>
                <a:cubicBezTo>
                  <a:pt x="351748" y="2583165"/>
                  <a:pt x="367776" y="2631251"/>
                  <a:pt x="399833" y="2675084"/>
                </a:cubicBezTo>
                <a:cubicBezTo>
                  <a:pt x="431890" y="2718917"/>
                  <a:pt x="513668" y="2804620"/>
                  <a:pt x="645167" y="2932193"/>
                </a:cubicBezTo>
                <a:cubicBezTo>
                  <a:pt x="713206" y="3000887"/>
                  <a:pt x="747226" y="3060749"/>
                  <a:pt x="747226" y="3111778"/>
                </a:cubicBezTo>
                <a:lnTo>
                  <a:pt x="747226" y="3278605"/>
                </a:lnTo>
                <a:cubicBezTo>
                  <a:pt x="747226" y="3310662"/>
                  <a:pt x="728422" y="3326690"/>
                  <a:pt x="690814" y="3326690"/>
                </a:cubicBezTo>
                <a:cubicBezTo>
                  <a:pt x="651878" y="3326690"/>
                  <a:pt x="632410" y="3310662"/>
                  <a:pt x="632410" y="3278605"/>
                </a:cubicBezTo>
                <a:lnTo>
                  <a:pt x="632410" y="2955745"/>
                </a:lnTo>
                <a:lnTo>
                  <a:pt x="351748" y="2955745"/>
                </a:lnTo>
                <a:lnTo>
                  <a:pt x="351748" y="3276642"/>
                </a:lnTo>
                <a:cubicBezTo>
                  <a:pt x="351748" y="3446740"/>
                  <a:pt x="467050" y="3531789"/>
                  <a:pt x="697653" y="3531789"/>
                </a:cubicBezTo>
                <a:cubicBezTo>
                  <a:pt x="936782" y="3531789"/>
                  <a:pt x="1056347" y="3438235"/>
                  <a:pt x="1056347" y="3251128"/>
                </a:cubicBezTo>
                <a:lnTo>
                  <a:pt x="1056347" y="3071543"/>
                </a:lnTo>
                <a:cubicBezTo>
                  <a:pt x="1056347" y="3009392"/>
                  <a:pt x="1038805" y="2953783"/>
                  <a:pt x="1003722" y="2904716"/>
                </a:cubicBezTo>
                <a:cubicBezTo>
                  <a:pt x="968640" y="2855649"/>
                  <a:pt x="886499" y="2769292"/>
                  <a:pt x="757300" y="2645644"/>
                </a:cubicBezTo>
                <a:cubicBezTo>
                  <a:pt x="687789" y="2576296"/>
                  <a:pt x="653033" y="2515453"/>
                  <a:pt x="653033" y="2463115"/>
                </a:cubicBezTo>
                <a:lnTo>
                  <a:pt x="647130" y="2371851"/>
                </a:lnTo>
                <a:cubicBezTo>
                  <a:pt x="647130" y="2317550"/>
                  <a:pt x="665473" y="2290400"/>
                  <a:pt x="702161" y="2290400"/>
                </a:cubicBezTo>
                <a:cubicBezTo>
                  <a:pt x="733513" y="2290400"/>
                  <a:pt x="749189" y="2304466"/>
                  <a:pt x="749189" y="2332598"/>
                </a:cubicBezTo>
                <a:lnTo>
                  <a:pt x="749189" y="2591670"/>
                </a:lnTo>
                <a:lnTo>
                  <a:pt x="1029850" y="2591670"/>
                </a:lnTo>
                <a:lnTo>
                  <a:pt x="1029850" y="2348299"/>
                </a:lnTo>
                <a:cubicBezTo>
                  <a:pt x="1029850" y="2182126"/>
                  <a:pt x="923059" y="2099040"/>
                  <a:pt x="709475" y="2099040"/>
                </a:cubicBezTo>
                <a:close/>
                <a:moveTo>
                  <a:pt x="3769883" y="878096"/>
                </a:moveTo>
                <a:lnTo>
                  <a:pt x="3814365" y="1298107"/>
                </a:lnTo>
                <a:lnTo>
                  <a:pt x="3727778" y="1298107"/>
                </a:lnTo>
                <a:close/>
                <a:moveTo>
                  <a:pt x="4908623" y="463972"/>
                </a:moveTo>
                <a:lnTo>
                  <a:pt x="4908623" y="1871207"/>
                </a:lnTo>
                <a:lnTo>
                  <a:pt x="5488592" y="1871207"/>
                </a:lnTo>
                <a:lnTo>
                  <a:pt x="5488592" y="1690641"/>
                </a:lnTo>
                <a:lnTo>
                  <a:pt x="5217743" y="1690641"/>
                </a:lnTo>
                <a:lnTo>
                  <a:pt x="5217743" y="463972"/>
                </a:lnTo>
                <a:close/>
                <a:moveTo>
                  <a:pt x="4248454" y="463972"/>
                </a:moveTo>
                <a:lnTo>
                  <a:pt x="4248454" y="1871207"/>
                </a:lnTo>
                <a:lnTo>
                  <a:pt x="4852957" y="1871207"/>
                </a:lnTo>
                <a:lnTo>
                  <a:pt x="4852957" y="1690641"/>
                </a:lnTo>
                <a:lnTo>
                  <a:pt x="4557575" y="1690641"/>
                </a:lnTo>
                <a:lnTo>
                  <a:pt x="4557575" y="1196048"/>
                </a:lnTo>
                <a:lnTo>
                  <a:pt x="4820573" y="1196048"/>
                </a:lnTo>
                <a:lnTo>
                  <a:pt x="4820573" y="1025296"/>
                </a:lnTo>
                <a:lnTo>
                  <a:pt x="4557575" y="1025296"/>
                </a:lnTo>
                <a:lnTo>
                  <a:pt x="4557575" y="644538"/>
                </a:lnTo>
                <a:lnTo>
                  <a:pt x="4849031" y="644538"/>
                </a:lnTo>
                <a:lnTo>
                  <a:pt x="4849031" y="463972"/>
                </a:lnTo>
                <a:close/>
                <a:moveTo>
                  <a:pt x="3574183" y="463972"/>
                </a:moveTo>
                <a:lnTo>
                  <a:pt x="3343002" y="1871207"/>
                </a:lnTo>
                <a:lnTo>
                  <a:pt x="3649301" y="1871207"/>
                </a:lnTo>
                <a:lnTo>
                  <a:pt x="3702094" y="1493393"/>
                </a:lnTo>
                <a:lnTo>
                  <a:pt x="3839267" y="1493393"/>
                </a:lnTo>
                <a:lnTo>
                  <a:pt x="3891446" y="1871207"/>
                </a:lnTo>
                <a:lnTo>
                  <a:pt x="4197745" y="1871207"/>
                </a:lnTo>
                <a:lnTo>
                  <a:pt x="3966135" y="463972"/>
                </a:lnTo>
                <a:close/>
                <a:moveTo>
                  <a:pt x="2595722" y="463972"/>
                </a:moveTo>
                <a:lnTo>
                  <a:pt x="2595722" y="1871207"/>
                </a:lnTo>
                <a:lnTo>
                  <a:pt x="2904843" y="1871207"/>
                </a:lnTo>
                <a:lnTo>
                  <a:pt x="2904843" y="1196048"/>
                </a:lnTo>
                <a:lnTo>
                  <a:pt x="2991200" y="1196048"/>
                </a:lnTo>
                <a:lnTo>
                  <a:pt x="2991200" y="1871207"/>
                </a:lnTo>
                <a:lnTo>
                  <a:pt x="3300321" y="1871207"/>
                </a:lnTo>
                <a:lnTo>
                  <a:pt x="3300321" y="463972"/>
                </a:lnTo>
                <a:lnTo>
                  <a:pt x="2991200" y="463972"/>
                </a:lnTo>
                <a:lnTo>
                  <a:pt x="2991200" y="1025296"/>
                </a:lnTo>
                <a:lnTo>
                  <a:pt x="2904843" y="1025296"/>
                </a:lnTo>
                <a:lnTo>
                  <a:pt x="2904843" y="463972"/>
                </a:lnTo>
                <a:close/>
                <a:moveTo>
                  <a:pt x="1490822" y="463972"/>
                </a:moveTo>
                <a:lnTo>
                  <a:pt x="1490822" y="1871207"/>
                </a:lnTo>
                <a:lnTo>
                  <a:pt x="1799943" y="1871207"/>
                </a:lnTo>
                <a:lnTo>
                  <a:pt x="1799943" y="463972"/>
                </a:lnTo>
                <a:close/>
                <a:moveTo>
                  <a:pt x="353710" y="463972"/>
                </a:moveTo>
                <a:lnTo>
                  <a:pt x="353710" y="1871207"/>
                </a:lnTo>
                <a:lnTo>
                  <a:pt x="595119" y="1871207"/>
                </a:lnTo>
                <a:lnTo>
                  <a:pt x="595119" y="1081232"/>
                </a:lnTo>
                <a:lnTo>
                  <a:pt x="779610" y="1871207"/>
                </a:lnTo>
                <a:lnTo>
                  <a:pt x="992560" y="1871207"/>
                </a:lnTo>
                <a:lnTo>
                  <a:pt x="1153499" y="1081232"/>
                </a:lnTo>
                <a:lnTo>
                  <a:pt x="1153499" y="1871207"/>
                </a:lnTo>
                <a:lnTo>
                  <a:pt x="1429254" y="1871207"/>
                </a:lnTo>
                <a:lnTo>
                  <a:pt x="1429254" y="463972"/>
                </a:lnTo>
                <a:lnTo>
                  <a:pt x="1015130" y="463972"/>
                </a:lnTo>
                <a:lnTo>
                  <a:pt x="892464" y="1194086"/>
                </a:lnTo>
                <a:lnTo>
                  <a:pt x="751151" y="463972"/>
                </a:lnTo>
                <a:close/>
                <a:moveTo>
                  <a:pt x="2213904" y="451215"/>
                </a:moveTo>
                <a:cubicBezTo>
                  <a:pt x="1975766" y="451215"/>
                  <a:pt x="1856698" y="542479"/>
                  <a:pt x="1856698" y="725007"/>
                </a:cubicBezTo>
                <a:lnTo>
                  <a:pt x="1856698" y="1630780"/>
                </a:lnTo>
                <a:cubicBezTo>
                  <a:pt x="1856698" y="1799570"/>
                  <a:pt x="1975767" y="1883965"/>
                  <a:pt x="2213904" y="1883965"/>
                </a:cubicBezTo>
                <a:cubicBezTo>
                  <a:pt x="2296336" y="1883965"/>
                  <a:pt x="2370263" y="1863847"/>
                  <a:pt x="2435686" y="1823613"/>
                </a:cubicBezTo>
                <a:cubicBezTo>
                  <a:pt x="2501108" y="1783378"/>
                  <a:pt x="2533819" y="1729895"/>
                  <a:pt x="2533819" y="1663164"/>
                </a:cubicBezTo>
                <a:lnTo>
                  <a:pt x="2533819" y="1305958"/>
                </a:lnTo>
                <a:lnTo>
                  <a:pt x="2253157" y="1305958"/>
                </a:lnTo>
                <a:lnTo>
                  <a:pt x="2253157" y="1653351"/>
                </a:lnTo>
                <a:cubicBezTo>
                  <a:pt x="2253157" y="1676248"/>
                  <a:pt x="2238933" y="1687698"/>
                  <a:pt x="2210485" y="1687698"/>
                </a:cubicBezTo>
                <a:cubicBezTo>
                  <a:pt x="2180707" y="1687698"/>
                  <a:pt x="2165818" y="1676248"/>
                  <a:pt x="2165818" y="1653351"/>
                </a:cubicBezTo>
                <a:lnTo>
                  <a:pt x="2165818" y="676922"/>
                </a:lnTo>
                <a:cubicBezTo>
                  <a:pt x="2165818" y="654024"/>
                  <a:pt x="2180707" y="642575"/>
                  <a:pt x="2210485" y="642575"/>
                </a:cubicBezTo>
                <a:cubicBezTo>
                  <a:pt x="2238933" y="642575"/>
                  <a:pt x="2253157" y="654024"/>
                  <a:pt x="2253157" y="676922"/>
                </a:cubicBezTo>
                <a:lnTo>
                  <a:pt x="2253157" y="955621"/>
                </a:lnTo>
                <a:lnTo>
                  <a:pt x="2533819" y="955621"/>
                </a:lnTo>
                <a:lnTo>
                  <a:pt x="2533819" y="700474"/>
                </a:lnTo>
                <a:cubicBezTo>
                  <a:pt x="2533819" y="534301"/>
                  <a:pt x="2427181" y="451215"/>
                  <a:pt x="2213904" y="451215"/>
                </a:cubicBezTo>
                <a:close/>
                <a:moveTo>
                  <a:pt x="0" y="0"/>
                </a:moveTo>
                <a:lnTo>
                  <a:pt x="6988629" y="0"/>
                </a:lnTo>
                <a:lnTo>
                  <a:pt x="6988629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25000">
                <a:srgbClr val="1F9CE9"/>
              </a:gs>
              <a:gs pos="52000">
                <a:srgbClr val="1F9CE9"/>
              </a:gs>
              <a:gs pos="79000">
                <a:srgbClr val="1EC3EA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14B82E-B3AD-6C85-3F3D-7F9FFF7F20C2}"/>
              </a:ext>
            </a:extLst>
          </p:cNvPr>
          <p:cNvSpPr txBox="1"/>
          <p:nvPr/>
        </p:nvSpPr>
        <p:spPr>
          <a:xfrm>
            <a:off x="5576798" y="4740965"/>
            <a:ext cx="62417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Aft>
                <a:spcPts val="1800"/>
              </a:spcAft>
            </a:pPr>
            <a:r>
              <a:rPr lang="en-GB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ptos" panose="020B0004020202020204" pitchFamily="34" charset="0"/>
              </a:rPr>
              <a:t>We, as teachers, move among the student community and are not aware of the ‘unseen’ issues that students are facing. I would like to address this ‘unseen’ barrier that prevents ‘inclusivity’ for all. I intend to pursue this with rigour, with the use of a ‘teaching tool’ that will aid a student to reveal their unseen disability in an environment that does not cause embarrassment but with the aim to help and support them at Central Saint Martins</a:t>
            </a:r>
            <a:r>
              <a:rPr lang="en-GB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en-GB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6C2FE3-AC45-5025-652F-4365905263B7}"/>
              </a:ext>
            </a:extLst>
          </p:cNvPr>
          <p:cNvSpPr txBox="1"/>
          <p:nvPr/>
        </p:nvSpPr>
        <p:spPr>
          <a:xfrm>
            <a:off x="6580650" y="4178202"/>
            <a:ext cx="423407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My Positionality</a:t>
            </a: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33B81A6A-CCAA-9F31-D034-9AD267E07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716157" y="6556847"/>
            <a:ext cx="4572000" cy="205722"/>
          </a:xfrm>
        </p:spPr>
        <p:txBody>
          <a:bodyPr rtlCol="0"/>
          <a:lstStyle/>
          <a:p>
            <a:r>
              <a:rPr lang="en-GB" sz="700" b="1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Name of practitioner-researcher: Michael Ste. Croix </a:t>
            </a:r>
          </a:p>
          <a:p>
            <a:r>
              <a:rPr lang="en-GB" sz="700" b="1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700" b="1" u="sng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m.stecroix0920231@arts.ac.uk</a:t>
            </a:r>
            <a:endParaRPr lang="en-GB" sz="700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14E0DF8C-D67D-985A-15C7-354DF9CC10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591144" y="165986"/>
            <a:ext cx="2743200" cy="205722"/>
          </a:xfrm>
        </p:spPr>
        <p:txBody>
          <a:bodyPr rtlCol="0"/>
          <a:lstStyle/>
          <a:p>
            <a:pPr rtl="0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11/01/2025</a:t>
            </a: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445D9398-CCD5-EEC9-C32C-A2F92D8F7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9806" y="6596390"/>
            <a:ext cx="2743200" cy="205722"/>
          </a:xfrm>
        </p:spPr>
        <p:txBody>
          <a:bodyPr rtlCol="0"/>
          <a:lstStyle/>
          <a:p>
            <a:pPr rtl="0"/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65233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itle 112">
            <a:extLst>
              <a:ext uri="{FF2B5EF4-FFF2-40B4-BE49-F238E27FC236}">
                <a16:creationId xmlns:a16="http://schemas.microsoft.com/office/drawing/2014/main" id="{BFE2B5AB-A5E2-4E81-9A28-0F3EFE4B4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2070" y="1659705"/>
            <a:ext cx="4503739" cy="1653051"/>
          </a:xfrm>
        </p:spPr>
        <p:txBody>
          <a:bodyPr rtlCol="0"/>
          <a:lstStyle/>
          <a:p>
            <a:pPr algn="ctr"/>
            <a:r>
              <a:rPr lang="en-GB" sz="27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Teaching strategies for students with disabilities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F602BA9F-64DF-443C-A15D-FB8E9129F19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267161" y="1476410"/>
            <a:ext cx="3281555" cy="426393"/>
          </a:xfrm>
        </p:spPr>
        <p:txBody>
          <a:bodyPr rtlCol="0"/>
          <a:lstStyle/>
          <a:p>
            <a:pPr rtl="0"/>
            <a:r>
              <a:rPr lang="en-GB" dirty="0"/>
              <a:t>Art based Research</a:t>
            </a:r>
          </a:p>
        </p:txBody>
      </p:sp>
      <p:sp>
        <p:nvSpPr>
          <p:cNvPr id="102" name="Text Placeholder 101">
            <a:extLst>
              <a:ext uri="{FF2B5EF4-FFF2-40B4-BE49-F238E27FC236}">
                <a16:creationId xmlns:a16="http://schemas.microsoft.com/office/drawing/2014/main" id="{87C9F3E7-849D-4701-91D9-6C693FCDFD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67161" y="1894315"/>
            <a:ext cx="3281555" cy="1125740"/>
          </a:xfrm>
        </p:spPr>
        <p:txBody>
          <a:bodyPr rtlCol="0"/>
          <a:lstStyle/>
          <a:p>
            <a:pPr rtl="0"/>
            <a:r>
              <a:rPr lang="en-GB" sz="18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‘Object-Based </a:t>
            </a:r>
            <a:r>
              <a:rPr lang="en-GB" sz="1800" dirty="0">
                <a:latin typeface="Arial" panose="020B0604020202020204" pitchFamily="34" charset="0"/>
                <a:ea typeface="Aptos" panose="020B0004020202020204" pitchFamily="34" charset="0"/>
              </a:rPr>
              <a:t>L</a:t>
            </a:r>
            <a:r>
              <a:rPr lang="en-GB" sz="18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earning’ ‘Learning </a:t>
            </a:r>
            <a:r>
              <a:rPr lang="en-GB" sz="1800" dirty="0">
                <a:latin typeface="Arial" panose="020B0604020202020204" pitchFamily="34" charset="0"/>
                <a:ea typeface="Aptos" panose="020B0004020202020204" pitchFamily="34" charset="0"/>
              </a:rPr>
              <a:t>B</a:t>
            </a:r>
            <a:r>
              <a:rPr lang="en-GB" sz="18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y </a:t>
            </a:r>
            <a:r>
              <a:rPr lang="en-GB" sz="1800" dirty="0">
                <a:latin typeface="Arial" panose="020B0604020202020204" pitchFamily="34" charset="0"/>
                <a:ea typeface="Aptos" panose="020B0004020202020204" pitchFamily="34" charset="0"/>
              </a:rPr>
              <a:t>D</a:t>
            </a:r>
            <a:r>
              <a:rPr lang="en-GB" sz="18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oing’ ‘Learning </a:t>
            </a:r>
            <a:r>
              <a:rPr lang="en-GB" sz="1800" dirty="0">
                <a:latin typeface="Arial" panose="020B0604020202020204" pitchFamily="34" charset="0"/>
                <a:ea typeface="Aptos" panose="020B0004020202020204" pitchFamily="34" charset="0"/>
              </a:rPr>
              <a:t>T</a:t>
            </a:r>
            <a:r>
              <a:rPr lang="en-GB" sz="18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hrough </a:t>
            </a:r>
            <a:r>
              <a:rPr lang="en-GB" sz="1800" dirty="0">
                <a:latin typeface="Arial" panose="020B0604020202020204" pitchFamily="34" charset="0"/>
                <a:ea typeface="Aptos" panose="020B0004020202020204" pitchFamily="34" charset="0"/>
              </a:rPr>
              <a:t>M</a:t>
            </a:r>
            <a:r>
              <a:rPr lang="en-GB" sz="18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aking’</a:t>
            </a:r>
            <a:endParaRPr lang="en-GB" dirty="0"/>
          </a:p>
        </p:txBody>
      </p:sp>
      <p:sp>
        <p:nvSpPr>
          <p:cNvPr id="108" name="Text Placeholder 107">
            <a:extLst>
              <a:ext uri="{FF2B5EF4-FFF2-40B4-BE49-F238E27FC236}">
                <a16:creationId xmlns:a16="http://schemas.microsoft.com/office/drawing/2014/main" id="{F91A931F-104A-4201-B572-DEAC49B6EA5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57945" y="3880989"/>
            <a:ext cx="3281555" cy="428891"/>
          </a:xfrm>
        </p:spPr>
        <p:txBody>
          <a:bodyPr rtlCol="0"/>
          <a:lstStyle/>
          <a:p>
            <a:pPr rtl="0"/>
            <a:r>
              <a:rPr lang="en-GB" dirty="0"/>
              <a:t>Teaching strategies</a:t>
            </a:r>
          </a:p>
        </p:txBody>
      </p:sp>
      <p:sp>
        <p:nvSpPr>
          <p:cNvPr id="104" name="Text Placeholder 103">
            <a:extLst>
              <a:ext uri="{FF2B5EF4-FFF2-40B4-BE49-F238E27FC236}">
                <a16:creationId xmlns:a16="http://schemas.microsoft.com/office/drawing/2014/main" id="{7A039369-92B6-432F-B823-6AAFAC1191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57946" y="4269569"/>
            <a:ext cx="3281555" cy="1429216"/>
          </a:xfrm>
        </p:spPr>
        <p:txBody>
          <a:bodyPr rtlCol="0">
            <a:noAutofit/>
          </a:bodyPr>
          <a:lstStyle/>
          <a:p>
            <a:pPr rtl="0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Muti-sensory Approach, Active Learning, Create an Inclusive Environment, Student-Centred Learning</a:t>
            </a:r>
          </a:p>
        </p:txBody>
      </p:sp>
      <p:sp>
        <p:nvSpPr>
          <p:cNvPr id="107" name="Text Placeholder 106">
            <a:extLst>
              <a:ext uri="{FF2B5EF4-FFF2-40B4-BE49-F238E27FC236}">
                <a16:creationId xmlns:a16="http://schemas.microsoft.com/office/drawing/2014/main" id="{EE7D047E-59C2-45CD-92F2-D40EC13396D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931041" y="1441954"/>
            <a:ext cx="3281556" cy="426393"/>
          </a:xfrm>
        </p:spPr>
        <p:txBody>
          <a:bodyPr rtlCol="0"/>
          <a:lstStyle/>
          <a:p>
            <a:pPr rtl="0"/>
            <a:r>
              <a:rPr lang="en-GB" dirty="0"/>
              <a:t>Aim of Research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46AF0A1-85BB-4AA7-A21D-31E3ACA4E4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31041" y="1798771"/>
            <a:ext cx="3281556" cy="1125740"/>
          </a:xfrm>
        </p:spPr>
        <p:txBody>
          <a:bodyPr rtlCol="0"/>
          <a:lstStyle/>
          <a:p>
            <a:pPr rtl="0"/>
            <a:r>
              <a:rPr lang="en-GB" sz="1800" dirty="0">
                <a:latin typeface="Arial" panose="020B0604020202020204" pitchFamily="34" charset="0"/>
                <a:ea typeface="Aptos" panose="020B0004020202020204" pitchFamily="34" charset="0"/>
              </a:rPr>
              <a:t>T</a:t>
            </a:r>
            <a:r>
              <a:rPr lang="en-GB" sz="18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o reveal unseen disabilities; that cause barriers to inclusion and student learning</a:t>
            </a:r>
            <a:endParaRPr lang="en-GB" dirty="0"/>
          </a:p>
        </p:txBody>
      </p:sp>
      <p:sp>
        <p:nvSpPr>
          <p:cNvPr id="109" name="Text Placeholder 108">
            <a:extLst>
              <a:ext uri="{FF2B5EF4-FFF2-40B4-BE49-F238E27FC236}">
                <a16:creationId xmlns:a16="http://schemas.microsoft.com/office/drawing/2014/main" id="{E3A6F092-A0CA-42CA-9DCB-8C68F03ADEA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931041" y="4022045"/>
            <a:ext cx="3281556" cy="428891"/>
          </a:xfrm>
        </p:spPr>
        <p:txBody>
          <a:bodyPr rtlCol="0"/>
          <a:lstStyle/>
          <a:p>
            <a:pPr rtl="0"/>
            <a:r>
              <a:rPr lang="en-GB" dirty="0"/>
              <a:t>Methodology and ethical considerations</a:t>
            </a:r>
          </a:p>
        </p:txBody>
      </p:sp>
      <p:sp>
        <p:nvSpPr>
          <p:cNvPr id="105" name="Text Placeholder 104">
            <a:extLst>
              <a:ext uri="{FF2B5EF4-FFF2-40B4-BE49-F238E27FC236}">
                <a16:creationId xmlns:a16="http://schemas.microsoft.com/office/drawing/2014/main" id="{649F134A-1B56-4E11-A372-68E33FEC1E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31041" y="4432651"/>
            <a:ext cx="3281556" cy="1429216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‘Learning Path'. 'The Bridge’. Confidentiality, Support Systems, Respect and Empathy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98B4C9-559E-4482-B57E-1FC2E444FB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15753"/>
            <a:ext cx="2743200" cy="205722"/>
          </a:xfrm>
        </p:spPr>
        <p:txBody>
          <a:bodyPr rtlCol="0"/>
          <a:lstStyle/>
          <a:p>
            <a:pPr rtl="0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11/01/2025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AD95C1-F665-4F74-A306-5BD09EA20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15753"/>
            <a:ext cx="4114800" cy="205722"/>
          </a:xfrm>
        </p:spPr>
        <p:txBody>
          <a:bodyPr rtlCol="0"/>
          <a:lstStyle/>
          <a:p>
            <a:r>
              <a:rPr lang="en-GB" sz="800" b="1" kern="1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Name of practitioner-researcher: Michael Ste. Croix </a:t>
            </a:r>
          </a:p>
          <a:p>
            <a:r>
              <a:rPr lang="en-GB" sz="800" b="1" kern="1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800" b="1" u="sng" kern="1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m.stecroix0920231@arts.ac.uk</a:t>
            </a:r>
            <a:endParaRPr lang="en-GB" sz="800" kern="100" dirty="0">
              <a:solidFill>
                <a:schemeClr val="bg1">
                  <a:lumMod val="5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AC6252-4303-4C45-9EC4-303A08CB4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5753"/>
            <a:ext cx="2743200" cy="205722"/>
          </a:xfrm>
        </p:spPr>
        <p:txBody>
          <a:bodyPr rtlCol="0"/>
          <a:lstStyle/>
          <a:p>
            <a:pPr rtl="0"/>
            <a:r>
              <a:rPr lang="en-GB" dirty="0"/>
              <a:t>2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8C1BFBB-25C5-4368-33E6-B6682410342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" name="Picture 10" descr="A person standing next to another person building a tower&#10;&#10;Description automatically generated">
            <a:extLst>
              <a:ext uri="{FF2B5EF4-FFF2-40B4-BE49-F238E27FC236}">
                <a16:creationId xmlns:a16="http://schemas.microsoft.com/office/drawing/2014/main" id="{21350136-FB9D-F01B-80ED-44C0EE826B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946" y="720802"/>
            <a:ext cx="753315" cy="69775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19673B7-0A57-C707-E596-17CC58B93C2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" name="Picture 1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3282F5AE-F5D7-2AA0-0547-C0D1C2DE86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8247" y="736121"/>
            <a:ext cx="877312" cy="697755"/>
          </a:xfrm>
          <a:prstGeom prst="rect">
            <a:avLst/>
          </a:prstGeom>
        </p:spPr>
      </p:pic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37D55E4-35B9-80A9-CDDA-2A8C82874F4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7" name="Picture 16" descr="A group of people around a table&#10;&#10;Description automatically generated">
            <a:extLst>
              <a:ext uri="{FF2B5EF4-FFF2-40B4-BE49-F238E27FC236}">
                <a16:creationId xmlns:a16="http://schemas.microsoft.com/office/drawing/2014/main" id="{007F5901-DC7F-54C6-A8E3-AEF5EDA3D9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946" y="3237794"/>
            <a:ext cx="753315" cy="62913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65F15CBB-FB91-A872-6949-264D933F02D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072244" y="3227290"/>
            <a:ext cx="599148" cy="512081"/>
          </a:xfrm>
        </p:spPr>
        <p:txBody>
          <a:bodyPr/>
          <a:lstStyle/>
          <a:p>
            <a:endParaRPr lang="en-GB"/>
          </a:p>
        </p:txBody>
      </p:sp>
      <p:pic>
        <p:nvPicPr>
          <p:cNvPr id="21" name="Picture 20" descr="A group of colorful cubes&#10;&#10;Description automatically generated">
            <a:extLst>
              <a:ext uri="{FF2B5EF4-FFF2-40B4-BE49-F238E27FC236}">
                <a16:creationId xmlns:a16="http://schemas.microsoft.com/office/drawing/2014/main" id="{F5B4456E-01A0-2D53-96BC-2EF3BFB553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8247" y="3227290"/>
            <a:ext cx="886190" cy="52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774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84">
            <a:extLst>
              <a:ext uri="{FF2B5EF4-FFF2-40B4-BE49-F238E27FC236}">
                <a16:creationId xmlns:a16="http://schemas.microsoft.com/office/drawing/2014/main" id="{583A8370-72B5-4ECE-B5E0-5B47654B2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134" y="651719"/>
            <a:ext cx="6074545" cy="639192"/>
          </a:xfrm>
        </p:spPr>
        <p:txBody>
          <a:bodyPr rtlCol="0"/>
          <a:lstStyle/>
          <a:p>
            <a:pPr algn="ctr" rtl="0"/>
            <a:r>
              <a:rPr lang="en-GB" sz="1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Constructing the Cube, concept, usage and rational</a:t>
            </a:r>
          </a:p>
        </p:txBody>
      </p:sp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D5A5B5EE-B963-4A0A-AB3C-8CDDDE24B8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39520" y="1454486"/>
            <a:ext cx="2824355" cy="581530"/>
          </a:xfrm>
        </p:spPr>
        <p:txBody>
          <a:bodyPr rtlCol="0"/>
          <a:lstStyle/>
          <a:p>
            <a:pPr rtl="0"/>
            <a:r>
              <a:rPr lang="en-GB" dirty="0"/>
              <a:t>Intersectionality of themes </a:t>
            </a:r>
          </a:p>
        </p:txBody>
      </p:sp>
      <p:sp>
        <p:nvSpPr>
          <p:cNvPr id="68" name="Text Placeholder 67">
            <a:extLst>
              <a:ext uri="{FF2B5EF4-FFF2-40B4-BE49-F238E27FC236}">
                <a16:creationId xmlns:a16="http://schemas.microsoft.com/office/drawing/2014/main" id="{261BE4C3-90A1-4FC4-93CA-BF3A80B863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21530" y="2133883"/>
            <a:ext cx="2654372" cy="1117566"/>
          </a:xfrm>
        </p:spPr>
        <p:txBody>
          <a:bodyPr rtlCol="0"/>
          <a:lstStyle/>
          <a:p>
            <a:pPr rtl="0"/>
            <a:r>
              <a:rPr lang="en-GB" dirty="0"/>
              <a:t>​</a:t>
            </a:r>
            <a:r>
              <a:rPr lang="en-GB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cube can stimulate innovative ways of thinking; to ‘touch your written thoughts’, to hold it in your hands, an interaction of idea’s </a:t>
            </a:r>
            <a:endParaRPr lang="en-GB" dirty="0"/>
          </a:p>
        </p:txBody>
      </p:sp>
      <p:sp>
        <p:nvSpPr>
          <p:cNvPr id="73" name="Text Placeholder 72">
            <a:extLst>
              <a:ext uri="{FF2B5EF4-FFF2-40B4-BE49-F238E27FC236}">
                <a16:creationId xmlns:a16="http://schemas.microsoft.com/office/drawing/2014/main" id="{026DDC61-3AC5-449B-8C25-482F5510466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539520" y="4028714"/>
            <a:ext cx="2824355" cy="325822"/>
          </a:xfrm>
        </p:spPr>
        <p:txBody>
          <a:bodyPr rtlCol="0"/>
          <a:lstStyle/>
          <a:p>
            <a:pPr rtl="0"/>
            <a:r>
              <a:rPr lang="en-GB" dirty="0"/>
              <a:t>Feedback test</a:t>
            </a:r>
          </a:p>
        </p:txBody>
      </p: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5CC67B51-3695-40FC-B51D-1CD99DF1626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521530" y="4462248"/>
            <a:ext cx="2595759" cy="1117566"/>
          </a:xfrm>
        </p:spPr>
        <p:txBody>
          <a:bodyPr rtlCol="0"/>
          <a:lstStyle/>
          <a:p>
            <a:pPr rtl="0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Feedback from Practitioners, Teachers and Technicians to review the ‘Cube Trans Configuration Tool’</a:t>
            </a:r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79406243-F21B-4811-AE74-DA58E3665F0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845964" y="1471293"/>
            <a:ext cx="2595758" cy="378534"/>
          </a:xfrm>
        </p:spPr>
        <p:txBody>
          <a:bodyPr rtlCol="0"/>
          <a:lstStyle/>
          <a:p>
            <a:pPr rtl="0"/>
            <a:r>
              <a:rPr lang="en-GB" dirty="0"/>
              <a:t>The Cube</a:t>
            </a:r>
          </a:p>
        </p:txBody>
      </p:sp>
      <p:sp>
        <p:nvSpPr>
          <p:cNvPr id="70" name="Text Placeholder 69">
            <a:extLst>
              <a:ext uri="{FF2B5EF4-FFF2-40B4-BE49-F238E27FC236}">
                <a16:creationId xmlns:a16="http://schemas.microsoft.com/office/drawing/2014/main" id="{25C9712B-794E-4F23-928A-FFCA310FE74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845964" y="2052823"/>
            <a:ext cx="2595758" cy="1117566"/>
          </a:xfrm>
        </p:spPr>
        <p:txBody>
          <a:bodyPr rtlCol="0"/>
          <a:lstStyle/>
          <a:p>
            <a:pPr rtl="0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Will be introduced as a hands-on tool to encourage open dialogue about unseen disabilities, and other challenges student may face</a:t>
            </a:r>
          </a:p>
        </p:txBody>
      </p:sp>
      <p:sp>
        <p:nvSpPr>
          <p:cNvPr id="75" name="Text Placeholder 74">
            <a:extLst>
              <a:ext uri="{FF2B5EF4-FFF2-40B4-BE49-F238E27FC236}">
                <a16:creationId xmlns:a16="http://schemas.microsoft.com/office/drawing/2014/main" id="{205C921F-FFBE-48CD-9E47-0AF86467AC9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845964" y="3943417"/>
            <a:ext cx="2595758" cy="325822"/>
          </a:xfrm>
        </p:spPr>
        <p:txBody>
          <a:bodyPr rtlCol="0"/>
          <a:lstStyle/>
          <a:p>
            <a:pPr rtl="0"/>
            <a:r>
              <a:rPr lang="en-GB" dirty="0"/>
              <a:t>Ethical issues</a:t>
            </a:r>
          </a:p>
        </p:txBody>
      </p:sp>
      <p:sp>
        <p:nvSpPr>
          <p:cNvPr id="74" name="Text Placeholder 73">
            <a:extLst>
              <a:ext uri="{FF2B5EF4-FFF2-40B4-BE49-F238E27FC236}">
                <a16:creationId xmlns:a16="http://schemas.microsoft.com/office/drawing/2014/main" id="{CDF4F5AB-B79A-4FAC-8AAF-D1AE5176A9D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845964" y="4462248"/>
            <a:ext cx="2595758" cy="1117566"/>
          </a:xfrm>
        </p:spPr>
        <p:txBody>
          <a:bodyPr rtlCol="0"/>
          <a:lstStyle/>
          <a:p>
            <a:pPr rtl="0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Sensitivity of the subject is of a personal nature, triggering social, political, race, culture and social structures for students and tutors/researcher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57F3FD-3004-40DE-B48F-5B3CB1567F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15753"/>
            <a:ext cx="2743200" cy="205722"/>
          </a:xfrm>
        </p:spPr>
        <p:txBody>
          <a:bodyPr rtlCol="0"/>
          <a:lstStyle/>
          <a:p>
            <a:pPr rtl="0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11/01/2025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D8B4B9-2FC5-4962-A892-85B758FEB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9807" y="6606699"/>
            <a:ext cx="4132385" cy="127822"/>
          </a:xfrm>
        </p:spPr>
        <p:txBody>
          <a:bodyPr rtlCol="0"/>
          <a:lstStyle/>
          <a:p>
            <a:r>
              <a:rPr lang="en-GB" sz="800" b="1" kern="1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Name of practitioner-researcher: Michael Ste. Croix </a:t>
            </a:r>
          </a:p>
          <a:p>
            <a:r>
              <a:rPr lang="en-GB" sz="800" b="1" kern="1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800" b="1" u="sng" kern="1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m.stecroix0920231@arts.ac.uk</a:t>
            </a:r>
            <a:endParaRPr lang="en-GB" sz="800" kern="100" dirty="0">
              <a:solidFill>
                <a:schemeClr val="bg1">
                  <a:lumMod val="5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rtl="0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7CBF2-4176-4C56-8824-858FA51AE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5753"/>
            <a:ext cx="2743200" cy="205722"/>
          </a:xfrm>
        </p:spPr>
        <p:txBody>
          <a:bodyPr rtlCol="0"/>
          <a:lstStyle/>
          <a:p>
            <a:pPr rtl="0"/>
            <a:r>
              <a:rPr lang="en-GB" dirty="0"/>
              <a:t>3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C42EA09D-7BEC-F7BA-6E05-879ABB26873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6" b="4336"/>
          <a:stretch>
            <a:fillRect/>
          </a:stretch>
        </p:blipFill>
        <p:spPr bwMode="auto">
          <a:xfrm>
            <a:off x="199292" y="466725"/>
            <a:ext cx="4858139" cy="5924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884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50">
            <a:extLst>
              <a:ext uri="{FF2B5EF4-FFF2-40B4-BE49-F238E27FC236}">
                <a16:creationId xmlns:a16="http://schemas.microsoft.com/office/drawing/2014/main" id="{0BE62F74-B2F0-412C-A83C-5F33BEAA5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185" y="701819"/>
            <a:ext cx="11723077" cy="609180"/>
          </a:xfrm>
        </p:spPr>
        <p:txBody>
          <a:bodyPr rtlCol="0"/>
          <a:lstStyle/>
          <a:p>
            <a:pPr rtl="0"/>
            <a:r>
              <a:rPr lang="en-GB" sz="2400" dirty="0"/>
              <a:t>‘Spidey senses’, ‘who am I to do this?’, ‘oh sugar, honey, ice tea’, hitting the wall, full stop on research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E4795E8-7B98-40B7-8AE8-1636812445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075709" y="1459234"/>
            <a:ext cx="5829300" cy="537864"/>
          </a:xfrm>
        </p:spPr>
        <p:txBody>
          <a:bodyPr rtlCol="0"/>
          <a:lstStyle/>
          <a:p>
            <a:pPr rtl="0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End of Research Cycle 1 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17DF7675-E811-436D-967F-8C216AEF5A1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63928" y="2683198"/>
            <a:ext cx="2667000" cy="609180"/>
          </a:xfrm>
        </p:spPr>
        <p:txBody>
          <a:bodyPr rtlCol="0"/>
          <a:lstStyle/>
          <a:p>
            <a:pPr rtl="0"/>
            <a:r>
              <a:rPr lang="en-GB" dirty="0"/>
              <a:t>Feedback from Practitioners</a:t>
            </a:r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1CF403A4-EC71-458B-A4DC-B512F862CCD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63928" y="3778623"/>
            <a:ext cx="2667000" cy="1558104"/>
          </a:xfrm>
        </p:spPr>
        <p:txBody>
          <a:bodyPr rtlCol="0"/>
          <a:lstStyle/>
          <a:p>
            <a:pPr rtl="0"/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Can be used to deliver multitude of subjects; disabilities and aid to design Creativity. </a:t>
            </a:r>
          </a:p>
          <a:p>
            <a:pPr rtl="0"/>
            <a:r>
              <a:rPr lang="en-GB" sz="1300" u="sng" kern="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PGCert cube Michael B 26112024-edit 08012025.mp4</a:t>
            </a:r>
            <a:endParaRPr lang="en-GB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2A7F1528-A025-4CA1-B47F-F9187BBB52F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50644" y="2683198"/>
            <a:ext cx="2667000" cy="609180"/>
          </a:xfrm>
        </p:spPr>
        <p:txBody>
          <a:bodyPr rtlCol="0"/>
          <a:lstStyle/>
          <a:p>
            <a:pPr rtl="0"/>
            <a:r>
              <a:rPr lang="en-GB" dirty="0"/>
              <a:t>Who am I to do this research?</a:t>
            </a:r>
          </a:p>
        </p:txBody>
      </p:sp>
      <p:sp>
        <p:nvSpPr>
          <p:cNvPr id="67" name="Text Placeholder 66">
            <a:extLst>
              <a:ext uri="{FF2B5EF4-FFF2-40B4-BE49-F238E27FC236}">
                <a16:creationId xmlns:a16="http://schemas.microsoft.com/office/drawing/2014/main" id="{E9C39922-AEEB-4884-A6CD-92E928116C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557949" y="3662369"/>
            <a:ext cx="2864819" cy="1736397"/>
          </a:xfrm>
        </p:spPr>
        <p:txBody>
          <a:bodyPr rtlCol="0"/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Am I equipped </a:t>
            </a:r>
            <a:r>
              <a:rPr lang="en-GB" sz="13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to support this type of research? 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3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Are the questions too personal? 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3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How do best address this?</a:t>
            </a:r>
            <a:endParaRPr lang="en-GB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7C8C3076-E6F5-4637-8C6A-24BE6EF469E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551543" y="2683198"/>
            <a:ext cx="2667000" cy="609180"/>
          </a:xfrm>
        </p:spPr>
        <p:txBody>
          <a:bodyPr rtlCol="0"/>
          <a:lstStyle/>
          <a:p>
            <a:pPr rtl="0"/>
            <a:r>
              <a:rPr lang="en-GB" dirty="0"/>
              <a:t>End of Cycle 1 start of Cycle 2</a:t>
            </a:r>
          </a:p>
        </p:txBody>
      </p:sp>
      <p:sp>
        <p:nvSpPr>
          <p:cNvPr id="68" name="Text Placeholder 67">
            <a:extLst>
              <a:ext uri="{FF2B5EF4-FFF2-40B4-BE49-F238E27FC236}">
                <a16:creationId xmlns:a16="http://schemas.microsoft.com/office/drawing/2014/main" id="{73CF272F-B943-4B2B-9D88-823E9DA59F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551543" y="3778623"/>
            <a:ext cx="2667000" cy="1558104"/>
          </a:xfrm>
        </p:spPr>
        <p:txBody>
          <a:bodyPr rtlCol="0"/>
          <a:lstStyle/>
          <a:p>
            <a:pPr rtl="0"/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Evaluate Research Cycle 1 material. Research data feeds into Research Cycle 2</a:t>
            </a:r>
          </a:p>
          <a:p>
            <a:pPr rtl="0"/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r>
              <a:rPr lang="en-GB" sz="1300" u="sng" kern="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Action Research Project 'Unseen Disabilities'-20241113_160657-Meeting Recording.mp4</a:t>
            </a:r>
            <a:endParaRPr lang="en-GB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DD2A5C-ABEC-4078-8322-0D4D01250F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15753"/>
            <a:ext cx="2743200" cy="205722"/>
          </a:xfrm>
        </p:spPr>
        <p:txBody>
          <a:bodyPr rtlCol="0"/>
          <a:lstStyle/>
          <a:p>
            <a:pPr rtl="0"/>
            <a:r>
              <a:rPr lang="en-GB" dirty="0"/>
              <a:t>11/01/2025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4A8203-5E18-4F90-BB96-E21552557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15753"/>
            <a:ext cx="4114800" cy="205722"/>
          </a:xfrm>
        </p:spPr>
        <p:txBody>
          <a:bodyPr rtlCol="0"/>
          <a:lstStyle/>
          <a:p>
            <a:r>
              <a:rPr lang="en-GB" sz="800" b="1" kern="1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Name of practitioner-researcher: Michael Ste. Croix </a:t>
            </a:r>
          </a:p>
          <a:p>
            <a:r>
              <a:rPr lang="en-GB" sz="800" b="1" kern="1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800" b="1" u="sng" kern="1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m.stecroix0920231@arts.ac.uk</a:t>
            </a:r>
            <a:endParaRPr lang="en-GB" sz="800" kern="100" dirty="0">
              <a:solidFill>
                <a:schemeClr val="bg1">
                  <a:lumMod val="5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3C69AA-05D5-4E36-B904-EB3BFF864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5753"/>
            <a:ext cx="2743200" cy="205722"/>
          </a:xfrm>
        </p:spPr>
        <p:txBody>
          <a:bodyPr rtlCol="0"/>
          <a:lstStyle/>
          <a:p>
            <a:pPr rtl="0"/>
            <a:r>
              <a:rPr lang="en-GB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673485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96">
            <a:extLst>
              <a:ext uri="{FF2B5EF4-FFF2-40B4-BE49-F238E27FC236}">
                <a16:creationId xmlns:a16="http://schemas.microsoft.com/office/drawing/2014/main" id="{65DB651D-EA46-4121-BBE6-8CF22F955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45420" y="647590"/>
            <a:ext cx="5384311" cy="1221673"/>
          </a:xfrm>
        </p:spPr>
        <p:txBody>
          <a:bodyPr rtlCol="0"/>
          <a:lstStyle/>
          <a:p>
            <a:pPr rtl="0"/>
            <a:r>
              <a:rPr lang="en-GB" dirty="0"/>
              <a:t>The social model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6B7199E4-BA6F-4E67-BC55-8BDB0ADBFB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94627" y="2414117"/>
            <a:ext cx="2487705" cy="411277"/>
          </a:xfrm>
        </p:spPr>
        <p:txBody>
          <a:bodyPr rtlCol="0"/>
          <a:lstStyle/>
          <a:p>
            <a:pPr rtl="0"/>
            <a:r>
              <a:rPr lang="en-GB" sz="1400" dirty="0"/>
              <a:t>Michael Oliver​​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A2F36942-A720-4C06-A21B-D46044F079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94627" y="2801755"/>
            <a:ext cx="2487705" cy="435631"/>
          </a:xfrm>
        </p:spPr>
        <p:txBody>
          <a:bodyPr rtlCol="0"/>
          <a:lstStyle/>
          <a:p>
            <a:pPr rtl="0"/>
            <a:r>
              <a:rPr lang="en-GB" sz="1200" dirty="0"/>
              <a:t>It is the failure of society to adapt to the needs of the disabled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71B01658-25FD-4B62-9F7D-D3D9C8EDFEE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794627" y="5249132"/>
            <a:ext cx="2487705" cy="411277"/>
          </a:xfrm>
        </p:spPr>
        <p:txBody>
          <a:bodyPr rtlCol="0">
            <a:normAutofit fontScale="77500" lnSpcReduction="20000"/>
          </a:bodyPr>
          <a:lstStyle/>
          <a:p>
            <a:pPr rtl="0"/>
            <a:r>
              <a:rPr lang="en-GB" dirty="0"/>
              <a:t>PgCert workshop 5-6 racism in education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4BFCA8AB-26B0-4494-A3F9-3346DE17B44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794627" y="5624127"/>
            <a:ext cx="2487705" cy="435631"/>
          </a:xfrm>
        </p:spPr>
        <p:txBody>
          <a:bodyPr rtlCol="0">
            <a:normAutofit fontScale="85000" lnSpcReduction="10000"/>
          </a:bodyPr>
          <a:lstStyle/>
          <a:p>
            <a:pPr rtl="0"/>
            <a:r>
              <a:rPr lang="en-GB" dirty="0"/>
              <a:t>PgCert workshop 5-6 Racism Blog Task #3 15/06/2024  ​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DFE05130-C3F9-489F-BA8F-82D8AF5FAAB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00779" y="2513967"/>
            <a:ext cx="2487705" cy="411277"/>
          </a:xfrm>
        </p:spPr>
        <p:txBody>
          <a:bodyPr rtlCol="0">
            <a:normAutofit fontScale="85000" lnSpcReduction="20000"/>
          </a:bodyPr>
          <a:lstStyle/>
          <a:p>
            <a:pPr rtl="0"/>
            <a:r>
              <a:rPr lang="en-GB" dirty="0"/>
              <a:t>Live: UK parliament debates-29/11/2024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AEBFC424-FB0F-4484-92B6-F37177303C3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866095" y="2925245"/>
            <a:ext cx="2323015" cy="503754"/>
          </a:xfrm>
        </p:spPr>
        <p:txBody>
          <a:bodyPr rtlCol="0">
            <a:normAutofit fontScale="85000" lnSpcReduction="20000"/>
          </a:bodyPr>
          <a:lstStyle/>
          <a:p>
            <a:pPr rtl="0"/>
            <a:r>
              <a:rPr lang="en-GB" dirty="0"/>
              <a:t>Live: UK parliament debates assisted dying law proposal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73602E49-BDA6-4D83-ACA1-219CB1BD569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800779" y="5248569"/>
            <a:ext cx="2487705" cy="411277"/>
          </a:xfrm>
        </p:spPr>
        <p:txBody>
          <a:bodyPr rtlCol="0">
            <a:normAutofit fontScale="70000" lnSpcReduction="20000"/>
          </a:bodyPr>
          <a:lstStyle/>
          <a:p>
            <a:pPr rtl="0"/>
            <a:r>
              <a:rPr lang="en-GB" dirty="0"/>
              <a:t>Action Research Project ‘unseen Disabilities​​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66865032-D666-40B2-8E54-86DCBA66FAE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800779" y="5623564"/>
            <a:ext cx="2487705" cy="562492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en-GB" sz="1200" dirty="0"/>
              <a:t>Online meeting with Carys Kennedy and Michael Ste. Croix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28E622-6E76-4C60-82FA-E4FFF304C0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15753"/>
            <a:ext cx="2743200" cy="205722"/>
          </a:xfrm>
        </p:spPr>
        <p:txBody>
          <a:bodyPr rtlCol="0"/>
          <a:lstStyle/>
          <a:p>
            <a:pPr rtl="0"/>
            <a:r>
              <a:rPr lang="en-GB" dirty="0"/>
              <a:t>11/01/2025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4B0104-D652-4D7F-B8D6-6D7F062C7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15753"/>
            <a:ext cx="4114800" cy="205722"/>
          </a:xfrm>
        </p:spPr>
        <p:txBody>
          <a:bodyPr rtlCol="0"/>
          <a:lstStyle/>
          <a:p>
            <a:r>
              <a:rPr lang="en-GB" sz="800" b="1" kern="1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Name of practitioner-researcher: Michael Ste. Croix </a:t>
            </a:r>
          </a:p>
          <a:p>
            <a:r>
              <a:rPr lang="en-GB" sz="800" b="1" kern="1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800" b="1" u="sng" kern="1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m.stecroix0920231@arts.ac.uk</a:t>
            </a:r>
            <a:endParaRPr lang="en-GB" sz="800" kern="100" dirty="0">
              <a:solidFill>
                <a:schemeClr val="bg1">
                  <a:lumMod val="5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F41187-A117-455B-ACA3-DC0B2F1EA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5753"/>
            <a:ext cx="2743200" cy="205722"/>
          </a:xfrm>
        </p:spPr>
        <p:txBody>
          <a:bodyPr rtlCol="0"/>
          <a:lstStyle/>
          <a:p>
            <a:pPr rtl="0"/>
            <a:r>
              <a:rPr lang="en-GB" dirty="0"/>
              <a:t>5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665711F-3E91-592B-181B-AEAA317693D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A47E8A-336B-9091-F640-4E769BBDB5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912" y="671945"/>
            <a:ext cx="2013132" cy="1754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E66318-7026-94DB-72F2-5D5DAE8716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517" y="1802688"/>
            <a:ext cx="3238235" cy="3238235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1A15D1F-F0E8-FB7C-D132-01469BF229A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" name="Picture 13" descr="A qr code with black dots&#10;&#10;Description automatically generated">
            <a:extLst>
              <a:ext uri="{FF2B5EF4-FFF2-40B4-BE49-F238E27FC236}">
                <a16:creationId xmlns:a16="http://schemas.microsoft.com/office/drawing/2014/main" id="{4B3562B3-2321-725E-9628-A6B9BC87FC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8065" y="647590"/>
            <a:ext cx="2013132" cy="1778605"/>
          </a:xfrm>
          <a:prstGeom prst="rect">
            <a:avLst/>
          </a:prstGeom>
        </p:spPr>
      </p:pic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5459647-1902-BCEF-87F0-22B077BF753A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7" name="Picture 16" descr="A qr code with a dinosaur&#10;&#10;Description automatically generated">
            <a:extLst>
              <a:ext uri="{FF2B5EF4-FFF2-40B4-BE49-F238E27FC236}">
                <a16:creationId xmlns:a16="http://schemas.microsoft.com/office/drawing/2014/main" id="{E98B95B9-A98C-1574-B16B-EA40B4FDF5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1912" y="3436955"/>
            <a:ext cx="2013134" cy="1754816"/>
          </a:xfrm>
          <a:prstGeom prst="rect">
            <a:avLst/>
          </a:prstGeom>
        </p:spPr>
      </p:pic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BF68AE1F-F4CB-2400-0C36-696BF74E05AA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2" name="Picture 21" descr="A qr code with dots&#10;&#10;Description automatically generated">
            <a:extLst>
              <a:ext uri="{FF2B5EF4-FFF2-40B4-BE49-F238E27FC236}">
                <a16:creationId xmlns:a16="http://schemas.microsoft.com/office/drawing/2014/main" id="{C6BC03D5-700E-B804-2F2B-EF114759DA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9038059" y="3429000"/>
            <a:ext cx="2013134" cy="176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358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44">
            <a:extLst>
              <a:ext uri="{FF2B5EF4-FFF2-40B4-BE49-F238E27FC236}">
                <a16:creationId xmlns:a16="http://schemas.microsoft.com/office/drawing/2014/main" id="{56DDD3FB-981D-46B3-9DF6-1D5D6429B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4824" y="603354"/>
            <a:ext cx="6041908" cy="642075"/>
          </a:xfrm>
        </p:spPr>
        <p:txBody>
          <a:bodyPr rtlCol="0"/>
          <a:lstStyle/>
          <a:p>
            <a:pPr algn="ctr" rtl="0"/>
            <a:r>
              <a:rPr lang="en-GB" dirty="0"/>
              <a:t>The cube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D400E89-A3FC-4A30-90D4-896304E917C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34200" y="1274849"/>
            <a:ext cx="4419600" cy="386799"/>
          </a:xfrm>
        </p:spPr>
        <p:txBody>
          <a:bodyPr rtlCol="0"/>
          <a:lstStyle/>
          <a:p>
            <a:pPr rtl="0"/>
            <a:r>
              <a:rPr lang="en-GB" dirty="0"/>
              <a:t>Research Cycle 1 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321A7BC-BAD6-4CBA-9AD5-2AD73F8A426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34199" y="1750001"/>
            <a:ext cx="4626075" cy="642075"/>
          </a:xfrm>
        </p:spPr>
        <p:txBody>
          <a:bodyPr rtlCol="0"/>
          <a:lstStyle/>
          <a:p>
            <a:pPr rtl="0"/>
            <a:r>
              <a:rPr lang="en-GB" dirty="0"/>
              <a:t>A possible teaching tool to support seen and unseen disabilities (physical &amp; mental), support creative design thinking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11776CC-28DB-4411-A56D-DE696A68354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34200" y="2835136"/>
            <a:ext cx="4419600" cy="346481"/>
          </a:xfrm>
        </p:spPr>
        <p:txBody>
          <a:bodyPr rtlCol="0">
            <a:normAutofit/>
          </a:bodyPr>
          <a:lstStyle/>
          <a:p>
            <a:pPr rtl="0"/>
            <a:r>
              <a:rPr lang="en-GB" dirty="0"/>
              <a:t>Research Cycle 2 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13A8B1A-034D-495C-BF80-E42F8306CF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936658" y="3269970"/>
            <a:ext cx="4626076" cy="642075"/>
          </a:xfrm>
        </p:spPr>
        <p:txBody>
          <a:bodyPr rtlCol="0">
            <a:noAutofit/>
          </a:bodyPr>
          <a:lstStyle/>
          <a:p>
            <a:pPr rtl="0"/>
            <a:r>
              <a:rPr lang="en-GB" dirty="0"/>
              <a:t>Social Model, society to adapt to the needs of the disabled, UAL policies’ review my teaching practice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DA6ADCE-FA69-48D8-9057-62E7F0213EB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34199" y="4487664"/>
            <a:ext cx="4419600" cy="550870"/>
          </a:xfrm>
        </p:spPr>
        <p:txBody>
          <a:bodyPr rtlCol="0">
            <a:noAutofit/>
          </a:bodyPr>
          <a:lstStyle/>
          <a:p>
            <a:pPr rtl="0"/>
            <a:r>
              <a:rPr lang="en-GB" dirty="0"/>
              <a:t>Research cycle 3, Design Larger cube for greater student engagement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F182DD3-EA3E-4EF6-BDC1-42B8FA257A7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934199" y="5022624"/>
            <a:ext cx="4628535" cy="642075"/>
          </a:xfrm>
        </p:spPr>
        <p:txBody>
          <a:bodyPr rtlCol="0">
            <a:noAutofit/>
          </a:bodyPr>
          <a:lstStyle/>
          <a:p>
            <a:pPr rtl="0"/>
            <a:r>
              <a:rPr lang="en-GB" dirty="0"/>
              <a:t>A larger cube design will increase student  engagement/interface, creativity and group/class discussion</a:t>
            </a:r>
            <a:r>
              <a:rPr lang="en-GB" sz="1300" dirty="0"/>
              <a:t>.​</a:t>
            </a:r>
          </a:p>
        </p:txBody>
      </p:sp>
      <p:sp>
        <p:nvSpPr>
          <p:cNvPr id="20" name="Date Placeholder 19">
            <a:extLst>
              <a:ext uri="{FF2B5EF4-FFF2-40B4-BE49-F238E27FC236}">
                <a16:creationId xmlns:a16="http://schemas.microsoft.com/office/drawing/2014/main" id="{809A94BE-80ED-4291-814B-FD0FF1BD18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15753"/>
            <a:ext cx="2743200" cy="205722"/>
          </a:xfrm>
        </p:spPr>
        <p:txBody>
          <a:bodyPr rtlCol="0"/>
          <a:lstStyle/>
          <a:p>
            <a:pPr rtl="0"/>
            <a:r>
              <a:rPr lang="en-GB" dirty="0"/>
              <a:t>11/01/2025</a:t>
            </a:r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94EE481C-D029-498C-ADD0-63AB510C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15753"/>
            <a:ext cx="4114800" cy="205722"/>
          </a:xfrm>
        </p:spPr>
        <p:txBody>
          <a:bodyPr rtlCol="0"/>
          <a:lstStyle/>
          <a:p>
            <a:r>
              <a:rPr lang="en-GB" sz="800" b="1" kern="1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Name of practitioner-researcher: Michael Ste. Croix </a:t>
            </a:r>
          </a:p>
          <a:p>
            <a:r>
              <a:rPr lang="en-GB" sz="800" b="1" kern="1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800" b="1" u="sng" kern="1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m.stecroix0920231@arts.ac.uk</a:t>
            </a:r>
            <a:endParaRPr lang="en-GB" sz="800" kern="100" dirty="0">
              <a:solidFill>
                <a:schemeClr val="bg1">
                  <a:lumMod val="5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D83D237B-5C8E-4573-85F9-91EC63F3E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5753"/>
            <a:ext cx="2743200" cy="205722"/>
          </a:xfrm>
        </p:spPr>
        <p:txBody>
          <a:bodyPr rtlCol="0"/>
          <a:lstStyle/>
          <a:p>
            <a:pPr rtl="0"/>
            <a:r>
              <a:rPr lang="en-GB" dirty="0"/>
              <a:t>6</a:t>
            </a:r>
          </a:p>
        </p:txBody>
      </p:sp>
      <p:pic>
        <p:nvPicPr>
          <p:cNvPr id="7" name="Picture Placeholder 6" descr="A cubes with writing on it&#10;&#10;Description automatically generated">
            <a:extLst>
              <a:ext uri="{FF2B5EF4-FFF2-40B4-BE49-F238E27FC236}">
                <a16:creationId xmlns:a16="http://schemas.microsoft.com/office/drawing/2014/main" id="{CF50F2C9-72FC-7A6F-2BA9-E3D20FE58CF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5" r="13555"/>
          <a:stretch>
            <a:fillRect/>
          </a:stretch>
        </p:blipFill>
        <p:spPr bwMode="auto">
          <a:xfrm rot="5400000">
            <a:off x="85725" y="381000"/>
            <a:ext cx="592455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9313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>
            <a:extLst>
              <a:ext uri="{FF2B5EF4-FFF2-40B4-BE49-F238E27FC236}">
                <a16:creationId xmlns:a16="http://schemas.microsoft.com/office/drawing/2014/main" id="{BA3B1DAF-0A47-4D59-9DC4-7431D6656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062" y="303326"/>
            <a:ext cx="8100646" cy="665965"/>
          </a:xfrm>
        </p:spPr>
        <p:txBody>
          <a:bodyPr rtlCol="0"/>
          <a:lstStyle/>
          <a:p>
            <a:pPr algn="ctr" rtl="0"/>
            <a:r>
              <a:rPr lang="en-GB" dirty="0"/>
              <a:t>Summary of my research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DFA678B9-627C-49D9-B624-2E3548C96F0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6156" y="1209367"/>
            <a:ext cx="5662610" cy="3023798"/>
          </a:xfrm>
        </p:spPr>
        <p:txBody>
          <a:bodyPr rtlCol="0">
            <a:noAutofit/>
          </a:bodyPr>
          <a:lstStyle/>
          <a:p>
            <a:pPr algn="just" rtl="0"/>
            <a:r>
              <a:rPr lang="en-GB" sz="1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It has forced me to re-evaluate my teaching practice towards my students’; the importance of ‘inclusivity for all’, a principle I will adhere to. To ensure that I support all my students’ needs with awareness of the ‘intersections’ that Kemberly Crenshaw has made us aware of. </a:t>
            </a:r>
            <a:r>
              <a:rPr lang="en-GB" sz="1400" dirty="0">
                <a:solidFill>
                  <a:srgbClr val="333333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</a:t>
            </a:r>
            <a:r>
              <a:rPr lang="en-GB" sz="1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ender, sex, mental health, disabilities, faith, race</a:t>
            </a:r>
            <a:r>
              <a:rPr lang="en-GB" sz="1400" dirty="0">
                <a:solidFill>
                  <a:srgbClr val="333333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intersect and can create barriers to educational learning.</a:t>
            </a:r>
          </a:p>
          <a:p>
            <a:pPr algn="just" rtl="0"/>
            <a:endParaRPr lang="en-GB" sz="1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/>
            <a:r>
              <a:rPr lang="en-GB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other aspects of my research to explore that were not covered in this presentation. I am, however, more than happy to share during the Q &amp; A session.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90BED3-A8E4-4AF4-9D86-BF7D33CA69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15753"/>
            <a:ext cx="2743200" cy="205722"/>
          </a:xfrm>
        </p:spPr>
        <p:txBody>
          <a:bodyPr rtlCol="0"/>
          <a:lstStyle/>
          <a:p>
            <a:pPr rtl="0"/>
            <a:r>
              <a:rPr lang="en-GB" dirty="0"/>
              <a:t>11/01/2025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8AE6D0-8ACF-4881-93B5-5304094DB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15753"/>
            <a:ext cx="4114800" cy="205722"/>
          </a:xfrm>
        </p:spPr>
        <p:txBody>
          <a:bodyPr rtlCol="0"/>
          <a:lstStyle/>
          <a:p>
            <a:r>
              <a:rPr lang="en-GB" sz="800" b="1" kern="1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Name of practitioner-researcher: Michael Ste. Croix </a:t>
            </a:r>
          </a:p>
          <a:p>
            <a:r>
              <a:rPr lang="en-GB" sz="800" b="1" kern="1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800" b="1" u="sng" kern="1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m.stecroix0920231@arts.ac.uk</a:t>
            </a:r>
            <a:endParaRPr lang="en-GB" sz="800" kern="100" dirty="0">
              <a:solidFill>
                <a:schemeClr val="bg1">
                  <a:lumMod val="5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273321-CCC9-4D70-837F-ED5C0E7B3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5753"/>
            <a:ext cx="2743200" cy="205722"/>
          </a:xfrm>
        </p:spPr>
        <p:txBody>
          <a:bodyPr rtlCol="0"/>
          <a:lstStyle/>
          <a:p>
            <a:pPr rtl="0"/>
            <a:r>
              <a:rPr lang="en-GB" dirty="0"/>
              <a:t>7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E6DA0926-0D56-72D8-64EE-FEEBA8AC970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t="28457" b="28457"/>
          <a:stretch>
            <a:fillRect/>
          </a:stretch>
        </p:blipFill>
        <p:spPr>
          <a:xfrm>
            <a:off x="6529388" y="1057275"/>
            <a:ext cx="5662611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055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73222-E6AB-0AF8-A45A-FD6AE6490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8366C6-6A6D-97F7-56CB-B753B1FCD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dirty="0"/>
              <a:t>11/01/2025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1E71C3-7084-8778-3C4B-3972C2983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800" b="1" kern="1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Name of practitioner-researcher: Michael Ste. Croix </a:t>
            </a:r>
          </a:p>
          <a:p>
            <a:r>
              <a:rPr lang="en-GB" sz="800" b="1" kern="1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800" b="1" u="sng" kern="1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m.stecroix0920231@arts.ac.uk</a:t>
            </a:r>
            <a:endParaRPr lang="en-GB" sz="800" kern="100" dirty="0">
              <a:solidFill>
                <a:schemeClr val="bg1">
                  <a:lumMod val="5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90FFAC-45AF-0594-8F77-5D1A1A552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r>
              <a:rPr lang="en-GB" noProof="0" dirty="0"/>
              <a:t>8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FF7D869-15A4-B86C-2A8A-E658C7F28D3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r>
              <a:rPr lang="en-GB" dirty="0"/>
              <a:t>Cubes as data collectors.</a:t>
            </a:r>
          </a:p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5A4C5A-94CD-8147-51DE-09D91E6CC37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8B82C56-3DCE-FA1B-AB22-4A28A3C4E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blocks</a:t>
            </a:r>
          </a:p>
        </p:txBody>
      </p:sp>
      <p:pic>
        <p:nvPicPr>
          <p:cNvPr id="8" name="Picture 7" descr="A cubes stacked together&#10;&#10;Description automatically generated with medium confidence">
            <a:extLst>
              <a:ext uri="{FF2B5EF4-FFF2-40B4-BE49-F238E27FC236}">
                <a16:creationId xmlns:a16="http://schemas.microsoft.com/office/drawing/2014/main" id="{11331AA6-BFB3-5328-4E48-54EBD0C35D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50" y="1138311"/>
            <a:ext cx="3956065" cy="2290689"/>
          </a:xfrm>
          <a:prstGeom prst="rect">
            <a:avLst/>
          </a:prstGeom>
        </p:spPr>
      </p:pic>
      <p:pic>
        <p:nvPicPr>
          <p:cNvPr id="9" name="Picture 8" descr="A cube of cubes with symbols&#10;&#10;Description automatically generated">
            <a:extLst>
              <a:ext uri="{FF2B5EF4-FFF2-40B4-BE49-F238E27FC236}">
                <a16:creationId xmlns:a16="http://schemas.microsoft.com/office/drawing/2014/main" id="{BD0A299C-9635-44FE-D1E5-B40D74ED42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750" y="3656683"/>
            <a:ext cx="3913990" cy="2706483"/>
          </a:xfrm>
          <a:prstGeom prst="rect">
            <a:avLst/>
          </a:prstGeom>
        </p:spPr>
      </p:pic>
      <p:pic>
        <p:nvPicPr>
          <p:cNvPr id="10" name="Picture 9" descr="A cube with different colored cubes&#10;&#10;Description automatically generated">
            <a:extLst>
              <a:ext uri="{FF2B5EF4-FFF2-40B4-BE49-F238E27FC236}">
                <a16:creationId xmlns:a16="http://schemas.microsoft.com/office/drawing/2014/main" id="{F925D24C-833F-878C-58B1-CCC044AFEA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4519" y="3628576"/>
            <a:ext cx="3794495" cy="2762699"/>
          </a:xfrm>
          <a:prstGeom prst="rect">
            <a:avLst/>
          </a:prstGeom>
        </p:spPr>
      </p:pic>
      <p:pic>
        <p:nvPicPr>
          <p:cNvPr id="11" name="Picture 10" descr="A cube with many small cubes&#10;&#10;Description automatically generated">
            <a:extLst>
              <a:ext uri="{FF2B5EF4-FFF2-40B4-BE49-F238E27FC236}">
                <a16:creationId xmlns:a16="http://schemas.microsoft.com/office/drawing/2014/main" id="{5E087F02-1AB2-B22E-5B10-D068E99FBA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4519" y="1138311"/>
            <a:ext cx="3915507" cy="229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993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55463"/>
      </a:accent1>
      <a:accent2>
        <a:srgbClr val="A8CADC"/>
      </a:accent2>
      <a:accent3>
        <a:srgbClr val="74A9EA"/>
      </a:accent3>
      <a:accent4>
        <a:srgbClr val="04B3C3"/>
      </a:accent4>
      <a:accent5>
        <a:srgbClr val="5F8473"/>
      </a:accent5>
      <a:accent6>
        <a:srgbClr val="D1EF59"/>
      </a:accent6>
      <a:hlink>
        <a:srgbClr val="0563C1"/>
      </a:hlink>
      <a:folHlink>
        <a:srgbClr val="954F72"/>
      </a:folHlink>
    </a:clrScheme>
    <a:fontScheme name="Custom 29">
      <a:majorFont>
        <a:latin typeface="Seaford Bold"/>
        <a:ea typeface=""/>
        <a:cs typeface=""/>
      </a:majorFont>
      <a:minorFont>
        <a:latin typeface="Quir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9392012_TF89652269_Win32" id="{A42A3A57-2CB3-495E-81FA-122758334D34}" vid="{F6FF8F44-CC63-456F-8A12-5BB3FDE2ADC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167e9452-714e-43fb-ac47-eaeb423d96ed" xsi:nil="true"/>
    <_activity xmlns="167e9452-714e-43fb-ac47-eaeb423d96e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AB6118F315A449A43FAA1DB75E129C" ma:contentTypeVersion="18" ma:contentTypeDescription="Create a new document." ma:contentTypeScope="" ma:versionID="35b9d3a7f958a277ad1cbfc75f61cb8f">
  <xsd:schema xmlns:xsd="http://www.w3.org/2001/XMLSchema" xmlns:xs="http://www.w3.org/2001/XMLSchema" xmlns:p="http://schemas.microsoft.com/office/2006/metadata/properties" xmlns:ns3="167e9452-714e-43fb-ac47-eaeb423d96ed" xmlns:ns4="68cc663f-c906-4416-9fac-41dd09e46c1c" targetNamespace="http://schemas.microsoft.com/office/2006/metadata/properties" ma:root="true" ma:fieldsID="2517534d2d442602fd47a6acf82144cd" ns3:_="" ns4:_="">
    <xsd:import namespace="167e9452-714e-43fb-ac47-eaeb423d96ed"/>
    <xsd:import namespace="68cc663f-c906-4416-9fac-41dd09e46c1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7e9452-714e-43fb-ac47-eaeb423d96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cc663f-c906-4416-9fac-41dd09e46c1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F4F0A7-9599-4FE3-A548-853A09CF0244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terms/"/>
    <ds:schemaRef ds:uri="68cc663f-c906-4416-9fac-41dd09e46c1c"/>
    <ds:schemaRef ds:uri="167e9452-714e-43fb-ac47-eaeb423d96ed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C73EF5B1-FA9E-4727-90FE-4FFA1D340E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7e9452-714e-43fb-ac47-eaeb423d96ed"/>
    <ds:schemaRef ds:uri="68cc663f-c906-4416-9fac-41dd09e46c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7064F8B-46A2-4F22-9203-449568FB5893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Healthcare pitch deck</Template>
  <TotalTime>1702</TotalTime>
  <Words>1357</Words>
  <Application>Microsoft Office PowerPoint</Application>
  <PresentationFormat>Widescreen</PresentationFormat>
  <Paragraphs>114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Aptos</vt:lpstr>
      <vt:lpstr>Arial</vt:lpstr>
      <vt:lpstr>Bahnschrift SemiCondensed</vt:lpstr>
      <vt:lpstr>Bell MT</vt:lpstr>
      <vt:lpstr>Calibri</vt:lpstr>
      <vt:lpstr>Georgia</vt:lpstr>
      <vt:lpstr>Quire Sans</vt:lpstr>
      <vt:lpstr>Seaford</vt:lpstr>
      <vt:lpstr>Seaford Bold</vt:lpstr>
      <vt:lpstr>Times New Roman</vt:lpstr>
      <vt:lpstr>Office Theme</vt:lpstr>
      <vt:lpstr>‘Unseen disabilities’ </vt:lpstr>
      <vt:lpstr>PowerPoint Presentation</vt:lpstr>
      <vt:lpstr>Teaching strategies for students with disabilities</vt:lpstr>
      <vt:lpstr>Constructing the Cube, concept, usage and rational</vt:lpstr>
      <vt:lpstr>‘Spidey senses’, ‘who am I to do this?’, ‘oh sugar, honey, ice tea’, hitting the wall, full stop on research</vt:lpstr>
      <vt:lpstr>The social model</vt:lpstr>
      <vt:lpstr>The cube</vt:lpstr>
      <vt:lpstr>Summary of my research</vt:lpstr>
      <vt:lpstr>Data blocks</vt:lpstr>
      <vt:lpstr>Further referencing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 Ste. Croix</dc:creator>
  <cp:lastModifiedBy>Michael Ste-croix</cp:lastModifiedBy>
  <cp:revision>42</cp:revision>
  <dcterms:created xsi:type="dcterms:W3CDTF">2025-01-07T00:27:55Z</dcterms:created>
  <dcterms:modified xsi:type="dcterms:W3CDTF">2025-01-15T16:42:05Z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0x0101007EAB6118F315A449A43FAA1DB75E129C</vt:lpwstr>
  </property>
</Properties>
</file>